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57" r:id="rId3"/>
    <p:sldId id="259" r:id="rId4"/>
    <p:sldId id="269" r:id="rId5"/>
    <p:sldId id="266" r:id="rId6"/>
    <p:sldId id="283"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6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F1E496-6DDA-473A-83C9-9D56F538C7B2}" v="10" dt="2020-05-13T20:09:21.8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76826" autoAdjust="0"/>
  </p:normalViewPr>
  <p:slideViewPr>
    <p:cSldViewPr snapToGrid="0">
      <p:cViewPr varScale="1">
        <p:scale>
          <a:sx n="62" d="100"/>
          <a:sy n="62" d="100"/>
        </p:scale>
        <p:origin x="137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vonne van der Meulen" userId="5f6fece0-aa25-454e-9b4e-378a81544726" providerId="ADAL" clId="{92F1E496-6DDA-473A-83C9-9D56F538C7B2}"/>
    <pc:docChg chg="custSel modSld">
      <pc:chgData name="Yvonne van der Meulen" userId="5f6fece0-aa25-454e-9b4e-378a81544726" providerId="ADAL" clId="{92F1E496-6DDA-473A-83C9-9D56F538C7B2}" dt="2020-05-13T20:19:28.406" v="153" actId="20577"/>
      <pc:docMkLst>
        <pc:docMk/>
      </pc:docMkLst>
      <pc:sldChg chg="modSp">
        <pc:chgData name="Yvonne van der Meulen" userId="5f6fece0-aa25-454e-9b4e-378a81544726" providerId="ADAL" clId="{92F1E496-6DDA-473A-83C9-9D56F538C7B2}" dt="2020-05-13T20:13:45.031" v="49" actId="20577"/>
        <pc:sldMkLst>
          <pc:docMk/>
          <pc:sldMk cId="1350380488" sldId="257"/>
        </pc:sldMkLst>
        <pc:spChg chg="mod">
          <ac:chgData name="Yvonne van der Meulen" userId="5f6fece0-aa25-454e-9b4e-378a81544726" providerId="ADAL" clId="{92F1E496-6DDA-473A-83C9-9D56F538C7B2}" dt="2020-05-13T20:13:45.031" v="49" actId="20577"/>
          <ac:spMkLst>
            <pc:docMk/>
            <pc:sldMk cId="1350380488" sldId="257"/>
            <ac:spMk id="3" creationId="{EBBA53DF-4494-4E07-8C68-24855AE73D2D}"/>
          </ac:spMkLst>
        </pc:spChg>
      </pc:sldChg>
      <pc:sldChg chg="modSp">
        <pc:chgData name="Yvonne van der Meulen" userId="5f6fece0-aa25-454e-9b4e-378a81544726" providerId="ADAL" clId="{92F1E496-6DDA-473A-83C9-9D56F538C7B2}" dt="2020-05-13T20:19:28.406" v="153" actId="20577"/>
        <pc:sldMkLst>
          <pc:docMk/>
          <pc:sldMk cId="2192490194" sldId="261"/>
        </pc:sldMkLst>
        <pc:spChg chg="mod">
          <ac:chgData name="Yvonne van der Meulen" userId="5f6fece0-aa25-454e-9b4e-378a81544726" providerId="ADAL" clId="{92F1E496-6DDA-473A-83C9-9D56F538C7B2}" dt="2020-05-13T20:19:28.406" v="153" actId="20577"/>
          <ac:spMkLst>
            <pc:docMk/>
            <pc:sldMk cId="2192490194" sldId="261"/>
            <ac:spMk id="2" creationId="{853B2AF3-0721-44BC-97A0-123BCE2D969C}"/>
          </ac:spMkLst>
        </pc:spChg>
        <pc:spChg chg="mod">
          <ac:chgData name="Yvonne van der Meulen" userId="5f6fece0-aa25-454e-9b4e-378a81544726" providerId="ADAL" clId="{92F1E496-6DDA-473A-83C9-9D56F538C7B2}" dt="2020-05-13T20:19:18.060" v="142" actId="20577"/>
          <ac:spMkLst>
            <pc:docMk/>
            <pc:sldMk cId="2192490194" sldId="261"/>
            <ac:spMk id="3" creationId="{B4A6A3F4-DF2D-465D-9A6D-51950C8FD316}"/>
          </ac:spMkLst>
        </pc:spChg>
      </pc:sldChg>
      <pc:sldChg chg="modSp">
        <pc:chgData name="Yvonne van der Meulen" userId="5f6fece0-aa25-454e-9b4e-378a81544726" providerId="ADAL" clId="{92F1E496-6DDA-473A-83C9-9D56F538C7B2}" dt="2020-05-13T20:09:51.677" v="32" actId="404"/>
        <pc:sldMkLst>
          <pc:docMk/>
          <pc:sldMk cId="1506909746" sldId="275"/>
        </pc:sldMkLst>
        <pc:spChg chg="mod">
          <ac:chgData name="Yvonne van der Meulen" userId="5f6fece0-aa25-454e-9b4e-378a81544726" providerId="ADAL" clId="{92F1E496-6DDA-473A-83C9-9D56F538C7B2}" dt="2020-05-13T20:09:51.677" v="32" actId="404"/>
          <ac:spMkLst>
            <pc:docMk/>
            <pc:sldMk cId="1506909746" sldId="275"/>
            <ac:spMk id="3" creationId="{ABDCFC45-46B3-4BF9-9AEF-0D19AA9460CD}"/>
          </ac:spMkLst>
        </pc:spChg>
      </pc:sldChg>
      <pc:sldChg chg="modSp">
        <pc:chgData name="Yvonne van der Meulen" userId="5f6fece0-aa25-454e-9b4e-378a81544726" providerId="ADAL" clId="{92F1E496-6DDA-473A-83C9-9D56F538C7B2}" dt="2020-05-13T20:09:07.283" v="23" actId="207"/>
        <pc:sldMkLst>
          <pc:docMk/>
          <pc:sldMk cId="3369714913" sldId="276"/>
        </pc:sldMkLst>
        <pc:spChg chg="mod">
          <ac:chgData name="Yvonne van der Meulen" userId="5f6fece0-aa25-454e-9b4e-378a81544726" providerId="ADAL" clId="{92F1E496-6DDA-473A-83C9-9D56F538C7B2}" dt="2020-05-13T20:09:07.283" v="23" actId="207"/>
          <ac:spMkLst>
            <pc:docMk/>
            <pc:sldMk cId="3369714913" sldId="276"/>
            <ac:spMk id="3" creationId="{7B2FD076-1C26-4EE2-83D5-1BEFC3520B11}"/>
          </ac:spMkLst>
        </pc:spChg>
      </pc:sldChg>
      <pc:sldChg chg="modSp">
        <pc:chgData name="Yvonne van der Meulen" userId="5f6fece0-aa25-454e-9b4e-378a81544726" providerId="ADAL" clId="{92F1E496-6DDA-473A-83C9-9D56F538C7B2}" dt="2020-05-13T20:08:43.045" v="22" actId="14100"/>
        <pc:sldMkLst>
          <pc:docMk/>
          <pc:sldMk cId="1859580711" sldId="282"/>
        </pc:sldMkLst>
        <pc:spChg chg="mod">
          <ac:chgData name="Yvonne van der Meulen" userId="5f6fece0-aa25-454e-9b4e-378a81544726" providerId="ADAL" clId="{92F1E496-6DDA-473A-83C9-9D56F538C7B2}" dt="2020-05-13T20:08:43.045" v="22" actId="14100"/>
          <ac:spMkLst>
            <pc:docMk/>
            <pc:sldMk cId="1859580711" sldId="282"/>
            <ac:spMk id="3" creationId="{C795ABDE-63CE-432D-89CA-63C9D269C3F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A9B54-A9F9-46CC-A4E5-758C5E28A41F}" type="datetimeFigureOut">
              <a:rPr lang="nl-NL" smtClean="0"/>
              <a:t>13-5-2020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06532B-65A1-4332-8388-FCF4BE205CC0}" type="slidenum">
              <a:rPr lang="nl-NL" smtClean="0"/>
              <a:t>‹nr.›</a:t>
            </a:fld>
            <a:endParaRPr lang="nl-NL"/>
          </a:p>
        </p:txBody>
      </p:sp>
    </p:spTree>
    <p:extLst>
      <p:ext uri="{BB962C8B-B14F-4D97-AF65-F5344CB8AC3E}">
        <p14:creationId xmlns:p14="http://schemas.microsoft.com/office/powerpoint/2010/main" val="3349948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Seksualiteit en intimiteit (en het verschil)</a:t>
            </a:r>
          </a:p>
          <a:p>
            <a:r>
              <a:rPr lang="nl-NL" dirty="0"/>
              <a:t>Seksuele ontwikkeling</a:t>
            </a:r>
          </a:p>
        </p:txBody>
      </p:sp>
      <p:sp>
        <p:nvSpPr>
          <p:cNvPr id="4" name="Tijdelijke aanduiding voor dianummer 3"/>
          <p:cNvSpPr>
            <a:spLocks noGrp="1"/>
          </p:cNvSpPr>
          <p:nvPr>
            <p:ph type="sldNum" sz="quarter" idx="5"/>
          </p:nvPr>
        </p:nvSpPr>
        <p:spPr/>
        <p:txBody>
          <a:bodyPr/>
          <a:lstStyle/>
          <a:p>
            <a:fld id="{2E06532B-65A1-4332-8388-FCF4BE205CC0}" type="slidenum">
              <a:rPr lang="nl-NL" smtClean="0"/>
              <a:t>3</a:t>
            </a:fld>
            <a:endParaRPr lang="nl-NL"/>
          </a:p>
        </p:txBody>
      </p:sp>
    </p:spTree>
    <p:extLst>
      <p:ext uri="{BB962C8B-B14F-4D97-AF65-F5344CB8AC3E}">
        <p14:creationId xmlns:p14="http://schemas.microsoft.com/office/powerpoint/2010/main" val="4171539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1. Wat is de eerste reactie die bij je opkomt bij dit dilemma?</a:t>
            </a:r>
          </a:p>
          <a:p>
            <a:r>
              <a:rPr lang="nl-NL" sz="1200" b="0" i="0" kern="1200" dirty="0">
                <a:solidFill>
                  <a:schemeClr val="tx1"/>
                </a:solidFill>
                <a:effectLst/>
                <a:latin typeface="+mn-lt"/>
                <a:ea typeface="+mn-ea"/>
                <a:cs typeface="+mn-cs"/>
              </a:rPr>
              <a:t>2. Wie zijn de betrokkenen en wat zijn hun belangen en/of wensen?</a:t>
            </a:r>
          </a:p>
          <a:p>
            <a:r>
              <a:rPr lang="nl-NL" sz="1200" b="0" i="0" kern="1200" dirty="0">
                <a:solidFill>
                  <a:schemeClr val="tx1"/>
                </a:solidFill>
                <a:effectLst/>
                <a:latin typeface="+mn-lt"/>
                <a:ea typeface="+mn-ea"/>
                <a:cs typeface="+mn-cs"/>
              </a:rPr>
              <a:t>3. Welke waarden en normen spelen er bij jezelf en bij Josine?</a:t>
            </a:r>
          </a:p>
          <a:p>
            <a:r>
              <a:rPr lang="nl-NL" sz="1200" b="0" i="0" kern="1200" dirty="0">
                <a:solidFill>
                  <a:schemeClr val="tx1"/>
                </a:solidFill>
                <a:effectLst/>
                <a:latin typeface="+mn-lt"/>
                <a:ea typeface="+mn-ea"/>
                <a:cs typeface="+mn-cs"/>
              </a:rPr>
              <a:t>4. Welke voor- en nadelen heeft interventie 1? Betrek hierbij de verschillende belangen, wensen, waarden en normen.</a:t>
            </a:r>
          </a:p>
          <a:p>
            <a:r>
              <a:rPr lang="nl-NL" sz="1200" b="0" i="0" kern="1200" dirty="0">
                <a:solidFill>
                  <a:schemeClr val="tx1"/>
                </a:solidFill>
                <a:effectLst/>
                <a:latin typeface="+mn-lt"/>
                <a:ea typeface="+mn-ea"/>
                <a:cs typeface="+mn-cs"/>
              </a:rPr>
              <a:t>5. Welke voor- en nadelen heeft interventie 2? Betrek hierbij de verschillende belangen, wensen, waarden en normen.</a:t>
            </a:r>
          </a:p>
        </p:txBody>
      </p:sp>
      <p:sp>
        <p:nvSpPr>
          <p:cNvPr id="4" name="Tijdelijke aanduiding voor dianummer 3"/>
          <p:cNvSpPr>
            <a:spLocks noGrp="1"/>
          </p:cNvSpPr>
          <p:nvPr>
            <p:ph type="sldNum" sz="quarter" idx="5"/>
          </p:nvPr>
        </p:nvSpPr>
        <p:spPr/>
        <p:txBody>
          <a:bodyPr/>
          <a:lstStyle/>
          <a:p>
            <a:fld id="{2E06532B-65A1-4332-8388-FCF4BE205CC0}" type="slidenum">
              <a:rPr lang="nl-NL" smtClean="0"/>
              <a:t>6</a:t>
            </a:fld>
            <a:endParaRPr lang="nl-NL"/>
          </a:p>
        </p:txBody>
      </p:sp>
    </p:spTree>
    <p:extLst>
      <p:ext uri="{BB962C8B-B14F-4D97-AF65-F5344CB8AC3E}">
        <p14:creationId xmlns:p14="http://schemas.microsoft.com/office/powerpoint/2010/main" val="2688505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Als iemand een normale seksuele ontwikkeling heeft doorgemaakt, maar door externe factoren niet in staat is dit normaal te beleven, spreek je van een verstoring. Bij een stoornis is er ergens in de hechting, relationele of seksuele ontwikkeling iets misgelopen waardoor (extreme) gedragsafwijkingen ontstaan. Deze zijn niet op te lossen door de externe prikkel weg te nemen. Bij stoornissen wordt psychologische of psychiatrische begeleiding ingezet, eventueel in combinatie met medicatie.</a:t>
            </a:r>
            <a:endParaRPr lang="nl-NL" dirty="0"/>
          </a:p>
        </p:txBody>
      </p:sp>
      <p:sp>
        <p:nvSpPr>
          <p:cNvPr id="4" name="Tijdelijke aanduiding voor dianummer 3"/>
          <p:cNvSpPr>
            <a:spLocks noGrp="1"/>
          </p:cNvSpPr>
          <p:nvPr>
            <p:ph type="sldNum" sz="quarter" idx="5"/>
          </p:nvPr>
        </p:nvSpPr>
        <p:spPr/>
        <p:txBody>
          <a:bodyPr/>
          <a:lstStyle/>
          <a:p>
            <a:fld id="{2E06532B-65A1-4332-8388-FCF4BE205CC0}" type="slidenum">
              <a:rPr lang="nl-NL" smtClean="0"/>
              <a:t>7</a:t>
            </a:fld>
            <a:endParaRPr lang="nl-NL"/>
          </a:p>
        </p:txBody>
      </p:sp>
    </p:spTree>
    <p:extLst>
      <p:ext uri="{BB962C8B-B14F-4D97-AF65-F5344CB8AC3E}">
        <p14:creationId xmlns:p14="http://schemas.microsoft.com/office/powerpoint/2010/main" val="1478413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Om te weten of iemand een stoornis of verstoring heeft in zijn of haar seksualiteit, gebruiken psychologen en psychiaters in de anamnese het </a:t>
            </a:r>
            <a:r>
              <a:rPr lang="nl-NL" sz="1200" b="1" i="0" kern="1200" dirty="0">
                <a:solidFill>
                  <a:schemeClr val="tx1"/>
                </a:solidFill>
                <a:effectLst/>
                <a:latin typeface="+mn-lt"/>
                <a:ea typeface="+mn-ea"/>
                <a:cs typeface="+mn-cs"/>
              </a:rPr>
              <a:t>BPS-model</a:t>
            </a:r>
            <a:r>
              <a:rPr lang="nl-NL" sz="1200" b="0" i="0" kern="1200" dirty="0">
                <a:solidFill>
                  <a:schemeClr val="tx1"/>
                </a:solidFill>
                <a:effectLst/>
                <a:latin typeface="+mn-lt"/>
                <a:ea typeface="+mn-ea"/>
                <a:cs typeface="+mn-cs"/>
              </a:rPr>
              <a:t>. BPS staat voor Biologisch, Psychologisch, Sociaal. Biologisch kijk je naar afwijkingen in het lichamelijk functioneren, naar het ziektebeeld, de ziektegeschiedenis en de invloed van medicatie. Psychologisch kijk je naar de persoonlijkheid, coping stijl, overtuigingen, co-morbiditeit (meerdere stoornissen of aandoeningen tegelijk) en de levensgebeurtenissen of trauma’s die de cliënt doorlopen heeft. Bij sociaal kijk je welke maatschappelijke en culturele aspecten van belang zijn en of de cliënt in staat is relaties aan te gaan en te onderhouden.</a:t>
            </a:r>
            <a:endParaRPr lang="nl-NL" dirty="0"/>
          </a:p>
        </p:txBody>
      </p:sp>
      <p:sp>
        <p:nvSpPr>
          <p:cNvPr id="4" name="Tijdelijke aanduiding voor dianummer 3"/>
          <p:cNvSpPr>
            <a:spLocks noGrp="1"/>
          </p:cNvSpPr>
          <p:nvPr>
            <p:ph type="sldNum" sz="quarter" idx="5"/>
          </p:nvPr>
        </p:nvSpPr>
        <p:spPr/>
        <p:txBody>
          <a:bodyPr/>
          <a:lstStyle/>
          <a:p>
            <a:fld id="{2E06532B-65A1-4332-8388-FCF4BE205CC0}" type="slidenum">
              <a:rPr lang="nl-NL" smtClean="0"/>
              <a:t>8</a:t>
            </a:fld>
            <a:endParaRPr lang="nl-NL"/>
          </a:p>
        </p:txBody>
      </p:sp>
    </p:spTree>
    <p:extLst>
      <p:ext uri="{BB962C8B-B14F-4D97-AF65-F5344CB8AC3E}">
        <p14:creationId xmlns:p14="http://schemas.microsoft.com/office/powerpoint/2010/main" val="2867539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Bij aankomst van een nieuwe cliënt weet je nog niet of die een normale seksuele ontwikkeling heeft doorlopen. Zoals genoemd, spelen hierbij hechting in de kindertijd en het aangaan van relaties mee. Als begeleider voer je gesprekken met je cliënten om inzicht te krijgen in hun relationele beleving en hun kijk op seksualiteit. Je let dan op afwijkingen die mogelijk kunnen duiden op een stoornis of verstoring. Hierin heb jij een belangrijke signalerende functie. Er is namelijk niet altijd een psycholoog of psychiater betrokken bij een cliënt. Denk aan ouderen in een verpleeghuis. Zij hebben ook behoeften en als begeleider is het jouw taak hen te ondersteunen als dit nodig is.</a:t>
            </a:r>
            <a:endParaRPr lang="nl-NL" dirty="0"/>
          </a:p>
        </p:txBody>
      </p:sp>
      <p:sp>
        <p:nvSpPr>
          <p:cNvPr id="4" name="Tijdelijke aanduiding voor dianummer 3"/>
          <p:cNvSpPr>
            <a:spLocks noGrp="1"/>
          </p:cNvSpPr>
          <p:nvPr>
            <p:ph type="sldNum" sz="quarter" idx="5"/>
          </p:nvPr>
        </p:nvSpPr>
        <p:spPr/>
        <p:txBody>
          <a:bodyPr/>
          <a:lstStyle/>
          <a:p>
            <a:fld id="{2E06532B-65A1-4332-8388-FCF4BE205CC0}" type="slidenum">
              <a:rPr lang="nl-NL" smtClean="0"/>
              <a:t>12</a:t>
            </a:fld>
            <a:endParaRPr lang="nl-NL"/>
          </a:p>
        </p:txBody>
      </p:sp>
    </p:spTree>
    <p:extLst>
      <p:ext uri="{BB962C8B-B14F-4D97-AF65-F5344CB8AC3E}">
        <p14:creationId xmlns:p14="http://schemas.microsoft.com/office/powerpoint/2010/main" val="1521904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Om ongewenste intimiteiten en seksueel misbruik te voorkomen, moet de cliënt in staat zijn om zijn grenzen aan te geven. Kan de cliënt duidelijk ‘ja’ of ‘nee’ laten horen, als hij iets wel of niet wil? Seksualiteit moet veilig zijn. Als de cliënt een duidelijk lichaamsbeeld en zelfbeeld heeft, draagt dit bij aan de weerbaarheid van de cliënt. Om weerbaarheid te vergroten, heb je diverse trainingen die cliënten kunnen volgen. Hierin werken ze aan hun zelfbeeld en zelfvertrouwen in combinatie met assertiviteit. Je spreekt over </a:t>
            </a:r>
            <a:r>
              <a:rPr lang="nl-NL" sz="1200" b="1" i="0" kern="1200" dirty="0">
                <a:solidFill>
                  <a:schemeClr val="tx1"/>
                </a:solidFill>
                <a:effectLst/>
                <a:latin typeface="+mn-lt"/>
                <a:ea typeface="+mn-ea"/>
                <a:cs typeface="+mn-cs"/>
              </a:rPr>
              <a:t>assertiviteit</a:t>
            </a:r>
            <a:r>
              <a:rPr lang="nl-NL" sz="1200" b="0" i="0" kern="1200" dirty="0">
                <a:solidFill>
                  <a:schemeClr val="tx1"/>
                </a:solidFill>
                <a:effectLst/>
                <a:latin typeface="+mn-lt"/>
                <a:ea typeface="+mn-ea"/>
                <a:cs typeface="+mn-cs"/>
              </a:rPr>
              <a:t>, als je in staat bent tactvol voor jezelf op te komen.</a:t>
            </a:r>
            <a:endParaRPr lang="nl-NL" dirty="0"/>
          </a:p>
        </p:txBody>
      </p:sp>
      <p:sp>
        <p:nvSpPr>
          <p:cNvPr id="4" name="Tijdelijke aanduiding voor dianummer 3"/>
          <p:cNvSpPr>
            <a:spLocks noGrp="1"/>
          </p:cNvSpPr>
          <p:nvPr>
            <p:ph type="sldNum" sz="quarter" idx="5"/>
          </p:nvPr>
        </p:nvSpPr>
        <p:spPr/>
        <p:txBody>
          <a:bodyPr/>
          <a:lstStyle/>
          <a:p>
            <a:fld id="{2E06532B-65A1-4332-8388-FCF4BE205CC0}" type="slidenum">
              <a:rPr lang="nl-NL" smtClean="0"/>
              <a:t>14</a:t>
            </a:fld>
            <a:endParaRPr lang="nl-NL"/>
          </a:p>
        </p:txBody>
      </p:sp>
    </p:spTree>
    <p:extLst>
      <p:ext uri="{BB962C8B-B14F-4D97-AF65-F5344CB8AC3E}">
        <p14:creationId xmlns:p14="http://schemas.microsoft.com/office/powerpoint/2010/main" val="994119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557" name="Group 1556"/>
          <p:cNvGrpSpPr/>
          <p:nvPr/>
        </p:nvGrpSpPr>
        <p:grpSpPr>
          <a:xfrm>
            <a:off x="0" y="420256"/>
            <a:ext cx="12188952" cy="3795497"/>
            <a:chOff x="0" y="420256"/>
            <a:chExt cx="12188952" cy="3795497"/>
          </a:xfrm>
        </p:grpSpPr>
        <p:cxnSp>
          <p:nvCxnSpPr>
            <p:cNvPr id="1558" name="Straight Connector 1557"/>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8"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9"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0"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1"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2"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3"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5"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8"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9"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0"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1"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2"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3"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4"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5"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6"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7"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8"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9"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0"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1"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2"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3"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4"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5"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6"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8"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9"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0"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1"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2"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3"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4"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5"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6"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7"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8"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9" name="Oval 1608"/>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0"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1" name="Oval 161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2"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3"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4"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5"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6"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8" name="Oval 1617"/>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9" name="Oval 1618"/>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0" name="Oval 1619"/>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1" name="Oval 1620"/>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2" name="Oval 1621"/>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3" name="Oval 1622"/>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4" name="Oval 1623"/>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6" name="Oval 1625"/>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7"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8" name="Oval 1627"/>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9"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0" name="Oval 1629"/>
          <p:cNvSpPr/>
          <p:nvPr/>
        </p:nvSpPr>
        <p:spPr>
          <a:xfrm>
            <a:off x="104920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1"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2" name="Oval 1631"/>
          <p:cNvSpPr/>
          <p:nvPr/>
        </p:nvSpPr>
        <p:spPr>
          <a:xfrm>
            <a:off x="96491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3"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4"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5" name="Oval 1634"/>
          <p:cNvSpPr/>
          <p:nvPr/>
        </p:nvSpPr>
        <p:spPr>
          <a:xfrm>
            <a:off x="113348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6"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7" name="Oval 1636"/>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 name="Oval 1638"/>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0" name="Oval 1639"/>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1" name="Oval 1640"/>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2" name="Oval 1641"/>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3" name="Oval 1642"/>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4" name="Oval 1643"/>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5" name="Oval 1644"/>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6" name="Oval 1645"/>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 name="Oval 1646"/>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8" name="Oval 1647"/>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9" name="Oval 1648"/>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0" name="Oval 1649"/>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1" name="Oval 1650"/>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2"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3"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4"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5"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6"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7"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9"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0"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1"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2"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3"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4"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6"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7" name="Oval 1666"/>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8" name="Oval 1667"/>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9" name="Oval 1668"/>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0" name="Oval 1669"/>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1" name="Oval 1670"/>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2" name="Oval 1671"/>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3" name="Oval 1672"/>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4" name="Oval 1673"/>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5" name="Oval 1674"/>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6" name="Oval 1675"/>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7" name="Oval 1676"/>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8" name="Oval 1677"/>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9" name="Oval 1678"/>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0"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1" name="Oval 1680"/>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2"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3"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4"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5"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6"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7"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8"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9"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0"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1"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2"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3"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4"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6"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7"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8"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9"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0"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1" name="Oval 170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3" name="Oval 1702"/>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4"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5"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6"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7"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8"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9"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0" name="Oval 1709"/>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1" name="Oval 1710"/>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2" name="Oval 1711"/>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3" name="Oval 1712"/>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4" name="Oval 1713"/>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5" name="Oval 1714"/>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6" name="Oval 1715"/>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7"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8" name="Oval 1717"/>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9"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0" name="Oval 1719"/>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1"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2" name="Oval 1721"/>
          <p:cNvSpPr/>
          <p:nvPr/>
        </p:nvSpPr>
        <p:spPr>
          <a:xfrm>
            <a:off x="104920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3"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4" name="Oval 1723"/>
          <p:cNvSpPr/>
          <p:nvPr/>
        </p:nvSpPr>
        <p:spPr>
          <a:xfrm>
            <a:off x="96491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5"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6"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7" name="Oval 1726"/>
          <p:cNvSpPr/>
          <p:nvPr/>
        </p:nvSpPr>
        <p:spPr>
          <a:xfrm>
            <a:off x="113348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8"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9" name="Oval 1728"/>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0" name="Oval 1729"/>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1" name="Oval 1730"/>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2" name="Oval 1731"/>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3" name="Oval 1732"/>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4" name="Oval 1733"/>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5" name="Oval 1734"/>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6" name="Oval 1735"/>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7" name="Oval 1736"/>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8" name="Oval 1737"/>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9" name="Oval 1738"/>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0" name="Oval 1739"/>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 name="Oval 1740"/>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2" name="Oval 1741"/>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2"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3"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4"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5"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6"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7"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8" name="Oval 1757"/>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9" name="Oval 1758"/>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0" name="Oval 1759"/>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 name="Oval 1760"/>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2" name="Oval 1761"/>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3" name="Oval 1762"/>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4" name="Oval 1763"/>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5" name="Oval 1764"/>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6" name="Oval 1765"/>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7" name="Oval 1766"/>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8" name="Oval 1767"/>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9" name="Oval 1768"/>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0" name="Oval 1769"/>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 name="Oval 1770"/>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2"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3" name="Oval 1772"/>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5" name="Oval 1774"/>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6"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7"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8"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9"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0"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2" name="Oval 1781"/>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3" name="Oval 1782"/>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4" name="Oval 1783"/>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5" name="Oval 1784"/>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6" name="Oval 1785"/>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7" name="Oval 1786"/>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8" name="Oval 1787"/>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9"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0" name="Oval 1789"/>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1"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2" name="Oval 179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4" name="Oval 1793"/>
          <p:cNvSpPr/>
          <p:nvPr/>
        </p:nvSpPr>
        <p:spPr>
          <a:xfrm>
            <a:off x="104920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5"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6" name="Oval 1795"/>
          <p:cNvSpPr/>
          <p:nvPr/>
        </p:nvSpPr>
        <p:spPr>
          <a:xfrm>
            <a:off x="96491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7"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8"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9" name="Oval 1798"/>
          <p:cNvSpPr/>
          <p:nvPr/>
        </p:nvSpPr>
        <p:spPr>
          <a:xfrm>
            <a:off x="113348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0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1" name="Oval 1800"/>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 name="Oval 1801"/>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3" name="Oval 1802"/>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4" name="Oval 1803"/>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5" name="Oval 1804"/>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6" name="Oval 1805"/>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7" name="Oval 1806"/>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8" name="Oval 1807"/>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9" name="Oval 1808"/>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0" name="Oval 1809"/>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1" name="Oval 1810"/>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 name="Oval 1811"/>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3" name="Oval 1812"/>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4" name="Oval 1813"/>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5"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6"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7"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8"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9"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0"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1"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2"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3"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4"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5"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6"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7"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8"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9"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0" name="Oval 1829"/>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1" name="Oval 1830"/>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2" name="Oval 1831"/>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3" name="Oval 1832"/>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4" name="Oval 1833"/>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5" name="Oval 1834"/>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6" name="Oval 1835"/>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7" name="Oval 1836"/>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8" name="Oval 1837"/>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9" name="Oval 1838"/>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0" name="Oval 1839"/>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1" name="Oval 1840"/>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2" name="Oval 1841"/>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 name="Oval 1842"/>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5" name="Oval 1844"/>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6"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7" name="Oval 1846"/>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8"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9"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0"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1"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2"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3"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4" name="Oval 1853"/>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5" name="Oval 1854"/>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6" name="Oval 1855"/>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7" name="Oval 1856"/>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8" name="Oval 1857"/>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9" name="Oval 1858"/>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0" name="Oval 1859"/>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1"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2" name="Oval 186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3"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4" name="Oval 1863"/>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5"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6" name="Oval 1865"/>
          <p:cNvSpPr/>
          <p:nvPr/>
        </p:nvSpPr>
        <p:spPr>
          <a:xfrm>
            <a:off x="104920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7"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8" name="Oval 1867"/>
          <p:cNvSpPr/>
          <p:nvPr/>
        </p:nvSpPr>
        <p:spPr>
          <a:xfrm>
            <a:off x="96491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9"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0"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1" name="Oval 1870"/>
          <p:cNvSpPr/>
          <p:nvPr/>
        </p:nvSpPr>
        <p:spPr>
          <a:xfrm>
            <a:off x="113348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72"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 name="Oval 1872"/>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4" name="Oval 1873"/>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5" name="Oval 1874"/>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6" name="Oval 1875"/>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7" name="Oval 1876"/>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8" name="Oval 1877"/>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9" name="Oval 1878"/>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0" name="Oval 1879"/>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1" name="Oval 1880"/>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2" name="Oval 1881"/>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3" name="Oval 1882"/>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4" name="Oval 1883"/>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5" name="Oval 1884"/>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6" name="Oval 1885"/>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7"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8"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9"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0"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1"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2"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3"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4"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5"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6"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7"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8"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9"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0"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1"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2" name="Oval 190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3" name="Oval 190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4" name="Oval 190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5" name="Oval 190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6" name="Oval 190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7" name="Oval 190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8" name="Oval 190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9" name="Oval 190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0" name="Oval 190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1" name="Oval 191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2" name="Oval 191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3" name="Oval 1912"/>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 name="Oval 1913"/>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 name="Oval 1914"/>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6"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7" name="Oval 1916"/>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18"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9" name="Oval 1918"/>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0"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1"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2"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3"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4"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6" name="Oval 192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7" name="Oval 192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8" name="Oval 192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9" name="Oval 192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0" name="Oval 192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1" name="Oval 193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2" name="Oval 193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4" name="Oval 1933"/>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5"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6" name="Oval 1935"/>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7"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8" name="Oval 1937"/>
          <p:cNvSpPr/>
          <p:nvPr/>
        </p:nvSpPr>
        <p:spPr>
          <a:xfrm>
            <a:off x="104920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9"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0" name="Oval 1939"/>
          <p:cNvSpPr/>
          <p:nvPr/>
        </p:nvSpPr>
        <p:spPr>
          <a:xfrm>
            <a:off x="96491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3" name="Oval 1942"/>
          <p:cNvSpPr/>
          <p:nvPr/>
        </p:nvSpPr>
        <p:spPr>
          <a:xfrm>
            <a:off x="113348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 name="Oval 194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 name="Oval 194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7" name="Oval 194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8" name="Oval 194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9" name="Oval 194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0" name="Oval 194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1" name="Oval 195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2" name="Oval 195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3" name="Oval 195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4" name="Oval 195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5" name="Oval 1954"/>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6" name="Oval 1955"/>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7" name="Oval 1956"/>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8" name="Oval 1957"/>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9"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0"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1"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2"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3"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4"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5"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7"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8"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9"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0"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1"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2"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3"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4" name="Oval 1973"/>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5" name="Oval 1974"/>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 name="Oval 1975"/>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7" name="Oval 1976"/>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8" name="Oval 1977"/>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9" name="Oval 1978"/>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0" name="Oval 1979"/>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1" name="Oval 1980"/>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2" name="Oval 1981"/>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3" name="Oval 1982"/>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4" name="Oval 1983"/>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5" name="Oval 1984"/>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 name="Oval 1985"/>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7" name="Oval 1986"/>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8"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9"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0"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1"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2"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3"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C1D66CB9-0828-41BD-809E-812E23AAAF76}" type="datetimeFigureOut">
              <a:rPr lang="nl-NL" smtClean="0"/>
              <a:t>13-5-2020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55AC891-C8B4-4FDA-AF80-70A6242E0FD8}" type="slidenum">
              <a:rPr lang="nl-NL" smtClean="0"/>
              <a:t>‹nr.›</a:t>
            </a:fld>
            <a:endParaRPr lang="nl-NL"/>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843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1D66CB9-0828-41BD-809E-812E23AAAF76}" type="datetimeFigureOut">
              <a:rPr lang="nl-NL" smtClean="0"/>
              <a:t>13-5-2020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55AC891-C8B4-4FDA-AF80-70A6242E0FD8}" type="slidenum">
              <a:rPr lang="nl-NL" smtClean="0"/>
              <a:t>‹nr.›</a:t>
            </a:fld>
            <a:endParaRPr lang="nl-NL"/>
          </a:p>
        </p:txBody>
      </p:sp>
    </p:spTree>
    <p:extLst>
      <p:ext uri="{BB962C8B-B14F-4D97-AF65-F5344CB8AC3E}">
        <p14:creationId xmlns:p14="http://schemas.microsoft.com/office/powerpoint/2010/main" val="455806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nl-NL"/>
              <a:t>Klik om stijl te bewerken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1D66CB9-0828-41BD-809E-812E23AAAF76}" type="datetimeFigureOut">
              <a:rPr lang="nl-NL" smtClean="0"/>
              <a:t>13-5-2020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55AC891-C8B4-4FDA-AF80-70A6242E0FD8}" type="slidenum">
              <a:rPr lang="nl-NL" smtClean="0"/>
              <a:t>‹nr.›</a:t>
            </a:fld>
            <a:endParaRPr lang="nl-NL"/>
          </a:p>
        </p:txBody>
      </p:sp>
      <p:cxnSp>
        <p:nvCxnSpPr>
          <p:cNvPr id="7" name="Straight Connector 6"/>
          <p:cNvCxnSpPr/>
          <p:nvPr/>
        </p:nvCxnSpPr>
        <p:spPr>
          <a:xfrm rot="5400000" flipV="1">
            <a:off x="10058400" y="59263"/>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77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1D66CB9-0828-41BD-809E-812E23AAAF76}" type="datetimeFigureOut">
              <a:rPr lang="nl-NL" smtClean="0"/>
              <a:t>13-5-2020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55AC891-C8B4-4FDA-AF80-70A6242E0FD8}" type="slidenum">
              <a:rPr lang="nl-NL" smtClean="0"/>
              <a:t>‹nr.›</a:t>
            </a:fld>
            <a:endParaRPr lang="nl-NL"/>
          </a:p>
        </p:txBody>
      </p:sp>
    </p:spTree>
    <p:extLst>
      <p:ext uri="{BB962C8B-B14F-4D97-AF65-F5344CB8AC3E}">
        <p14:creationId xmlns:p14="http://schemas.microsoft.com/office/powerpoint/2010/main" val="1876260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grpSp>
        <p:nvGrpSpPr>
          <p:cNvPr id="526" name="Group 525"/>
          <p:cNvGrpSpPr/>
          <p:nvPr/>
        </p:nvGrpSpPr>
        <p:grpSpPr>
          <a:xfrm>
            <a:off x="0" y="420256"/>
            <a:ext cx="12188952" cy="3795497"/>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104920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96491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113348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104920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96491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113348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104920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96491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113348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104920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96491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113348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104920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96491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113348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tIns="45720" rIns="91440" bIns="4572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1D66CB9-0828-41BD-809E-812E23AAAF76}" type="datetimeFigureOut">
              <a:rPr lang="nl-NL" smtClean="0"/>
              <a:t>13-5-2020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55AC891-C8B4-4FDA-AF80-70A6242E0FD8}" type="slidenum">
              <a:rPr lang="nl-NL" smtClean="0"/>
              <a:t>‹nr.›</a:t>
            </a:fld>
            <a:endParaRPr lang="nl-NL"/>
          </a:p>
        </p:txBody>
      </p:sp>
      <p:cxnSp>
        <p:nvCxnSpPr>
          <p:cNvPr id="8" name="Straight Connector 7"/>
          <p:cNvCxnSpPr/>
          <p:nvPr/>
        </p:nvCxnSpPr>
        <p:spPr>
          <a:xfrm flipV="1">
            <a:off x="838684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116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1D66CB9-0828-41BD-809E-812E23AAAF76}" type="datetimeFigureOut">
              <a:rPr lang="nl-NL" smtClean="0"/>
              <a:t>13-5-2020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55AC891-C8B4-4FDA-AF80-70A6242E0FD8}" type="slidenum">
              <a:rPr lang="nl-NL" smtClean="0"/>
              <a:t>‹nr.›</a:t>
            </a:fld>
            <a:endParaRPr lang="nl-NL"/>
          </a:p>
        </p:txBody>
      </p:sp>
    </p:spTree>
    <p:extLst>
      <p:ext uri="{BB962C8B-B14F-4D97-AF65-F5344CB8AC3E}">
        <p14:creationId xmlns:p14="http://schemas.microsoft.com/office/powerpoint/2010/main" val="347326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24128" y="2967788"/>
            <a:ext cx="475488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Klikken om de tekststijl van het model te bewerken</a:t>
            </a:r>
          </a:p>
        </p:txBody>
      </p:sp>
      <p:sp>
        <p:nvSpPr>
          <p:cNvPr id="6" name="Content Placeholder 5"/>
          <p:cNvSpPr>
            <a:spLocks noGrp="1"/>
          </p:cNvSpPr>
          <p:nvPr>
            <p:ph sz="quarter" idx="4"/>
          </p:nvPr>
        </p:nvSpPr>
        <p:spPr>
          <a:xfrm>
            <a:off x="5989320" y="2967788"/>
            <a:ext cx="475488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1D66CB9-0828-41BD-809E-812E23AAAF76}" type="datetimeFigureOut">
              <a:rPr lang="nl-NL" smtClean="0"/>
              <a:t>13-5-2020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55AC891-C8B4-4FDA-AF80-70A6242E0FD8}" type="slidenum">
              <a:rPr lang="nl-NL" smtClean="0"/>
              <a:t>‹nr.›</a:t>
            </a:fld>
            <a:endParaRPr lang="nl-NL"/>
          </a:p>
        </p:txBody>
      </p:sp>
    </p:spTree>
    <p:extLst>
      <p:ext uri="{BB962C8B-B14F-4D97-AF65-F5344CB8AC3E}">
        <p14:creationId xmlns:p14="http://schemas.microsoft.com/office/powerpoint/2010/main" val="1270611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C1D66CB9-0828-41BD-809E-812E23AAAF76}" type="datetimeFigureOut">
              <a:rPr lang="nl-NL" smtClean="0"/>
              <a:t>13-5-2020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55AC891-C8B4-4FDA-AF80-70A6242E0FD8}" type="slidenum">
              <a:rPr lang="nl-NL" smtClean="0"/>
              <a:t>‹nr.›</a:t>
            </a:fld>
            <a:endParaRPr lang="nl-NL"/>
          </a:p>
        </p:txBody>
      </p:sp>
    </p:spTree>
    <p:extLst>
      <p:ext uri="{BB962C8B-B14F-4D97-AF65-F5344CB8AC3E}">
        <p14:creationId xmlns:p14="http://schemas.microsoft.com/office/powerpoint/2010/main" val="2133507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D66CB9-0828-41BD-809E-812E23AAAF76}" type="datetimeFigureOut">
              <a:rPr lang="nl-NL" smtClean="0"/>
              <a:t>13-5-2020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55AC891-C8B4-4FDA-AF80-70A6242E0FD8}" type="slidenum">
              <a:rPr lang="nl-NL" smtClean="0"/>
              <a:t>‹nr.›</a:t>
            </a:fld>
            <a:endParaRPr lang="nl-NL"/>
          </a:p>
        </p:txBody>
      </p:sp>
    </p:spTree>
    <p:extLst>
      <p:ext uri="{BB962C8B-B14F-4D97-AF65-F5344CB8AC3E}">
        <p14:creationId xmlns:p14="http://schemas.microsoft.com/office/powerpoint/2010/main" val="2679970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1D66CB9-0828-41BD-809E-812E23AAAF76}" type="datetimeFigureOut">
              <a:rPr lang="nl-NL" smtClean="0"/>
              <a:t>13-5-2020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55AC891-C8B4-4FDA-AF80-70A6242E0FD8}" type="slidenum">
              <a:rPr lang="nl-NL" smtClean="0"/>
              <a:t>‹nr.›</a:t>
            </a:fld>
            <a:endParaRPr lang="nl-NL"/>
          </a:p>
        </p:txBody>
      </p:sp>
    </p:spTree>
    <p:extLst>
      <p:ext uri="{BB962C8B-B14F-4D97-AF65-F5344CB8AC3E}">
        <p14:creationId xmlns:p14="http://schemas.microsoft.com/office/powerpoint/2010/main" val="2334782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3">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1D66CB9-0828-41BD-809E-812E23AAAF76}" type="datetimeFigureOut">
              <a:rPr lang="nl-NL" smtClean="0"/>
              <a:t>13-5-2020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55AC891-C8B4-4FDA-AF80-70A6242E0FD8}" type="slidenum">
              <a:rPr lang="nl-NL" smtClean="0"/>
              <a:t>‹nr.›</a:t>
            </a:fld>
            <a:endParaRPr lang="nl-NL"/>
          </a:p>
        </p:txBody>
      </p:sp>
      <p:cxnSp>
        <p:nvCxnSpPr>
          <p:cNvPr id="9" name="Straight Connector 8"/>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996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1D66CB9-0828-41BD-809E-812E23AAAF76}" type="datetimeFigureOut">
              <a:rPr lang="nl-NL" smtClean="0"/>
              <a:t>13-5-2020</a:t>
            </a:fld>
            <a:endParaRPr lang="nl-NL"/>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nl-NL"/>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55AC891-C8B4-4FDA-AF80-70A6242E0FD8}" type="slidenum">
              <a:rPr lang="nl-NL" smtClean="0"/>
              <a:t>‹nr.›</a:t>
            </a:fld>
            <a:endParaRPr lang="nl-NL"/>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5619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GD3Blwbn6r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NnZKUWBcvA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rqsGmkGQPx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26007412-051D-4BE9-BF6A-FBC075EF0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tekst, klok&#10;&#10;Automatisch gegenereerde beschrijving">
            <a:extLst>
              <a:ext uri="{FF2B5EF4-FFF2-40B4-BE49-F238E27FC236}">
                <a16:creationId xmlns:a16="http://schemas.microsoft.com/office/drawing/2014/main" id="{F2A86A64-1B72-4F8D-9E72-CBEAD93B7743}"/>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19351" r="16649"/>
          <a:stretch/>
        </p:blipFill>
        <p:spPr>
          <a:xfrm>
            <a:off x="20" y="10"/>
            <a:ext cx="12191980" cy="6857990"/>
          </a:xfrm>
          <a:prstGeom prst="rect">
            <a:avLst/>
          </a:prstGeom>
        </p:spPr>
      </p:pic>
      <p:sp>
        <p:nvSpPr>
          <p:cNvPr id="2" name="Titel 1">
            <a:extLst>
              <a:ext uri="{FF2B5EF4-FFF2-40B4-BE49-F238E27FC236}">
                <a16:creationId xmlns:a16="http://schemas.microsoft.com/office/drawing/2014/main" id="{CE19A971-5B4E-4FFA-B46A-3F045B9C185F}"/>
              </a:ext>
            </a:extLst>
          </p:cNvPr>
          <p:cNvSpPr>
            <a:spLocks noGrp="1"/>
          </p:cNvSpPr>
          <p:nvPr>
            <p:ph type="ctrTitle"/>
          </p:nvPr>
        </p:nvSpPr>
        <p:spPr>
          <a:xfrm>
            <a:off x="457200" y="4960137"/>
            <a:ext cx="7772400" cy="1463040"/>
          </a:xfrm>
        </p:spPr>
        <p:txBody>
          <a:bodyPr>
            <a:normAutofit/>
          </a:bodyPr>
          <a:lstStyle/>
          <a:p>
            <a:r>
              <a:rPr lang="nl-NL">
                <a:solidFill>
                  <a:srgbClr val="FFFFFF"/>
                </a:solidFill>
              </a:rPr>
              <a:t>Seksualiteit &amp; Rouw</a:t>
            </a:r>
          </a:p>
        </p:txBody>
      </p:sp>
      <p:sp>
        <p:nvSpPr>
          <p:cNvPr id="3" name="Ondertitel 2">
            <a:extLst>
              <a:ext uri="{FF2B5EF4-FFF2-40B4-BE49-F238E27FC236}">
                <a16:creationId xmlns:a16="http://schemas.microsoft.com/office/drawing/2014/main" id="{DC79B81B-66DD-4884-B1C6-250617442290}"/>
              </a:ext>
            </a:extLst>
          </p:cNvPr>
          <p:cNvSpPr>
            <a:spLocks noGrp="1"/>
          </p:cNvSpPr>
          <p:nvPr>
            <p:ph type="subTitle" idx="1"/>
          </p:nvPr>
        </p:nvSpPr>
        <p:spPr>
          <a:xfrm>
            <a:off x="8610600" y="4960137"/>
            <a:ext cx="3200400" cy="1463040"/>
          </a:xfrm>
        </p:spPr>
        <p:txBody>
          <a:bodyPr>
            <a:normAutofit/>
          </a:bodyPr>
          <a:lstStyle/>
          <a:p>
            <a:r>
              <a:rPr lang="nl-NL">
                <a:solidFill>
                  <a:srgbClr val="FFFFFF"/>
                </a:solidFill>
              </a:rPr>
              <a:t>Week 2</a:t>
            </a:r>
          </a:p>
        </p:txBody>
      </p:sp>
      <p:cxnSp>
        <p:nvCxnSpPr>
          <p:cNvPr id="15" name="Straight Connector 11">
            <a:extLst>
              <a:ext uri="{FF2B5EF4-FFF2-40B4-BE49-F238E27FC236}">
                <a16:creationId xmlns:a16="http://schemas.microsoft.com/office/drawing/2014/main" id="{48642D84-BD2A-4420-BA8C-DF0EE4BC53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3691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68E28E-D7D1-4A4A-8E87-C8F26DDBC4F7}"/>
              </a:ext>
            </a:extLst>
          </p:cNvPr>
          <p:cNvSpPr>
            <a:spLocks noGrp="1"/>
          </p:cNvSpPr>
          <p:nvPr>
            <p:ph type="title"/>
          </p:nvPr>
        </p:nvSpPr>
        <p:spPr>
          <a:xfrm>
            <a:off x="1024128" y="585216"/>
            <a:ext cx="3900297" cy="1499616"/>
          </a:xfrm>
        </p:spPr>
        <p:txBody>
          <a:bodyPr>
            <a:normAutofit/>
          </a:bodyPr>
          <a:lstStyle/>
          <a:p>
            <a:r>
              <a:rPr lang="nl-NL" sz="3700" dirty="0"/>
              <a:t>Ongewenste intimiteit &amp; Misbruik </a:t>
            </a:r>
            <a:r>
              <a:rPr lang="nl-NL" sz="2400" dirty="0"/>
              <a:t>(§12.2)</a:t>
            </a:r>
          </a:p>
        </p:txBody>
      </p:sp>
      <p:sp>
        <p:nvSpPr>
          <p:cNvPr id="3" name="Tijdelijke aanduiding voor inhoud 2">
            <a:extLst>
              <a:ext uri="{FF2B5EF4-FFF2-40B4-BE49-F238E27FC236}">
                <a16:creationId xmlns:a16="http://schemas.microsoft.com/office/drawing/2014/main" id="{A2F78882-E27D-44C9-A55F-2D2F3A229107}"/>
              </a:ext>
            </a:extLst>
          </p:cNvPr>
          <p:cNvSpPr>
            <a:spLocks noGrp="1"/>
          </p:cNvSpPr>
          <p:nvPr>
            <p:ph idx="1"/>
          </p:nvPr>
        </p:nvSpPr>
        <p:spPr>
          <a:xfrm>
            <a:off x="1024127" y="2286000"/>
            <a:ext cx="4490847" cy="3931920"/>
          </a:xfrm>
        </p:spPr>
        <p:txBody>
          <a:bodyPr>
            <a:noAutofit/>
          </a:bodyPr>
          <a:lstStyle/>
          <a:p>
            <a:r>
              <a:rPr lang="nl-NL" sz="2000" dirty="0">
                <a:solidFill>
                  <a:schemeClr val="accent1">
                    <a:lumMod val="75000"/>
                  </a:schemeClr>
                </a:solidFill>
              </a:rPr>
              <a:t>Ongewenste intimiteit </a:t>
            </a:r>
          </a:p>
          <a:p>
            <a:r>
              <a:rPr lang="nl-NL" sz="2000" dirty="0"/>
              <a:t>Licht seksuele handelingen of opmerkingen zonder wederzijde toestemming</a:t>
            </a:r>
          </a:p>
          <a:p>
            <a:endParaRPr lang="nl-NL" sz="800" dirty="0"/>
          </a:p>
          <a:p>
            <a:r>
              <a:rPr lang="nl-NL" sz="2000" dirty="0">
                <a:solidFill>
                  <a:schemeClr val="accent1">
                    <a:lumMod val="75000"/>
                  </a:schemeClr>
                </a:solidFill>
              </a:rPr>
              <a:t>Seksueel misbruik </a:t>
            </a:r>
          </a:p>
          <a:p>
            <a:r>
              <a:rPr lang="nl-NL" sz="2000" dirty="0"/>
              <a:t>Seksuele handelingen die iemand verplicht moet uitvoeren/ondergaan of waarvan iemand getuige van is. Er is altijd sprake van machtsmisbruik</a:t>
            </a:r>
          </a:p>
          <a:p>
            <a:endParaRPr lang="nl-NL" sz="800" dirty="0"/>
          </a:p>
          <a:p>
            <a:r>
              <a:rPr lang="nl-NL" sz="2000" dirty="0"/>
              <a:t>Voorbeelden in de beroepspraktijk?</a:t>
            </a:r>
          </a:p>
        </p:txBody>
      </p:sp>
      <p:pic>
        <p:nvPicPr>
          <p:cNvPr id="6146" name="Picture 2" descr="krokobil | cartoons | kitocartoons.com - cartoons, strips ...">
            <a:extLst>
              <a:ext uri="{FF2B5EF4-FFF2-40B4-BE49-F238E27FC236}">
                <a16:creationId xmlns:a16="http://schemas.microsoft.com/office/drawing/2014/main" id="{3CF7543B-FC00-49AB-B806-9C6306563C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60" r="14861"/>
          <a:stretch/>
        </p:blipFill>
        <p:spPr bwMode="auto">
          <a:xfrm>
            <a:off x="5848350" y="585216"/>
            <a:ext cx="5505450" cy="5502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154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52A172-B309-4EEB-BA4E-47CAD1AA8718}"/>
              </a:ext>
            </a:extLst>
          </p:cNvPr>
          <p:cNvSpPr>
            <a:spLocks noGrp="1"/>
          </p:cNvSpPr>
          <p:nvPr>
            <p:ph type="title"/>
          </p:nvPr>
        </p:nvSpPr>
        <p:spPr>
          <a:xfrm>
            <a:off x="1024128" y="585216"/>
            <a:ext cx="6066818" cy="1499616"/>
          </a:xfrm>
        </p:spPr>
        <p:txBody>
          <a:bodyPr>
            <a:normAutofit/>
          </a:bodyPr>
          <a:lstStyle/>
          <a:p>
            <a:r>
              <a:rPr lang="nl-NL" sz="4400" dirty="0"/>
              <a:t>Begeleidingsvraagstukken </a:t>
            </a:r>
            <a:r>
              <a:rPr lang="nl-NL" sz="2400" dirty="0"/>
              <a:t>(§12.3)</a:t>
            </a:r>
          </a:p>
        </p:txBody>
      </p:sp>
      <p:sp>
        <p:nvSpPr>
          <p:cNvPr id="3" name="Tijdelijke aanduiding voor inhoud 2">
            <a:extLst>
              <a:ext uri="{FF2B5EF4-FFF2-40B4-BE49-F238E27FC236}">
                <a16:creationId xmlns:a16="http://schemas.microsoft.com/office/drawing/2014/main" id="{B7BD7D48-CAEF-4732-A4E2-2B0FB2A3C4FC}"/>
              </a:ext>
            </a:extLst>
          </p:cNvPr>
          <p:cNvSpPr>
            <a:spLocks noGrp="1"/>
          </p:cNvSpPr>
          <p:nvPr>
            <p:ph idx="1"/>
          </p:nvPr>
        </p:nvSpPr>
        <p:spPr>
          <a:xfrm>
            <a:off x="1024128" y="2286000"/>
            <a:ext cx="5405247" cy="4023360"/>
          </a:xfrm>
        </p:spPr>
        <p:txBody>
          <a:bodyPr>
            <a:normAutofit/>
          </a:bodyPr>
          <a:lstStyle/>
          <a:p>
            <a:pPr>
              <a:buFont typeface="Arial" panose="020B0604020202020204" pitchFamily="34" charset="0"/>
              <a:buChar char="•"/>
            </a:pPr>
            <a:r>
              <a:rPr lang="nl-NL" dirty="0"/>
              <a:t> Seksuele ontwikkeling</a:t>
            </a:r>
          </a:p>
          <a:p>
            <a:pPr>
              <a:buFont typeface="Arial" panose="020B0604020202020204" pitchFamily="34" charset="0"/>
              <a:buChar char="•"/>
            </a:pPr>
            <a:r>
              <a:rPr lang="nl-NL" dirty="0"/>
              <a:t> Lichaamsbesef</a:t>
            </a:r>
          </a:p>
          <a:p>
            <a:pPr>
              <a:buFont typeface="Arial" panose="020B0604020202020204" pitchFamily="34" charset="0"/>
              <a:buChar char="•"/>
            </a:pPr>
            <a:r>
              <a:rPr lang="nl-NL" dirty="0"/>
              <a:t> Weerbaarheid</a:t>
            </a:r>
          </a:p>
          <a:p>
            <a:pPr>
              <a:buFont typeface="Arial" panose="020B0604020202020204" pitchFamily="34" charset="0"/>
              <a:buChar char="•"/>
            </a:pPr>
            <a:r>
              <a:rPr lang="nl-NL" dirty="0"/>
              <a:t> Emotionele ontwikkeling</a:t>
            </a:r>
          </a:p>
          <a:p>
            <a:pPr>
              <a:buFont typeface="Arial" panose="020B0604020202020204" pitchFamily="34" charset="0"/>
              <a:buChar char="•"/>
            </a:pPr>
            <a:r>
              <a:rPr lang="nl-NL" dirty="0"/>
              <a:t> Relaties</a:t>
            </a:r>
          </a:p>
          <a:p>
            <a:pPr>
              <a:buFont typeface="Arial" panose="020B0604020202020204" pitchFamily="34" charset="0"/>
              <a:buChar char="•"/>
            </a:pPr>
            <a:r>
              <a:rPr lang="nl-NL" dirty="0"/>
              <a:t> Cultuur en religie</a:t>
            </a:r>
          </a:p>
        </p:txBody>
      </p:sp>
      <p:pic>
        <p:nvPicPr>
          <p:cNvPr id="7170" name="Picture 2" descr="gesprek over seksualiteit van cliënten">
            <a:extLst>
              <a:ext uri="{FF2B5EF4-FFF2-40B4-BE49-F238E27FC236}">
                <a16:creationId xmlns:a16="http://schemas.microsoft.com/office/drawing/2014/main" id="{9AEAC163-BBD5-490A-A5EC-F3A989F9FC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666" t="-1" r="32684" b="-1"/>
          <a:stretch/>
        </p:blipFill>
        <p:spPr bwMode="auto">
          <a:xfrm>
            <a:off x="7090946" y="10"/>
            <a:ext cx="510105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687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39B25-61F1-4C51-885E-507284D7E389}"/>
              </a:ext>
            </a:extLst>
          </p:cNvPr>
          <p:cNvSpPr>
            <a:spLocks noGrp="1"/>
          </p:cNvSpPr>
          <p:nvPr>
            <p:ph type="title"/>
          </p:nvPr>
        </p:nvSpPr>
        <p:spPr>
          <a:xfrm>
            <a:off x="1024128" y="585216"/>
            <a:ext cx="6066818" cy="1499616"/>
          </a:xfrm>
        </p:spPr>
        <p:txBody>
          <a:bodyPr>
            <a:normAutofit/>
          </a:bodyPr>
          <a:lstStyle/>
          <a:p>
            <a:r>
              <a:rPr lang="nl-NL" dirty="0"/>
              <a:t>Seksuele ontwikkeling </a:t>
            </a:r>
          </a:p>
        </p:txBody>
      </p:sp>
      <p:sp>
        <p:nvSpPr>
          <p:cNvPr id="3" name="Tijdelijke aanduiding voor inhoud 2">
            <a:extLst>
              <a:ext uri="{FF2B5EF4-FFF2-40B4-BE49-F238E27FC236}">
                <a16:creationId xmlns:a16="http://schemas.microsoft.com/office/drawing/2014/main" id="{ABDCFC45-46B3-4BF9-9AEF-0D19AA9460CD}"/>
              </a:ext>
            </a:extLst>
          </p:cNvPr>
          <p:cNvSpPr>
            <a:spLocks noGrp="1"/>
          </p:cNvSpPr>
          <p:nvPr>
            <p:ph idx="1"/>
          </p:nvPr>
        </p:nvSpPr>
        <p:spPr>
          <a:xfrm>
            <a:off x="1024127" y="2286000"/>
            <a:ext cx="5236974" cy="3835400"/>
          </a:xfrm>
        </p:spPr>
        <p:txBody>
          <a:bodyPr>
            <a:noAutofit/>
          </a:bodyPr>
          <a:lstStyle/>
          <a:p>
            <a:pPr>
              <a:buFont typeface="Arial" panose="020B0604020202020204" pitchFamily="34" charset="0"/>
              <a:buChar char="•"/>
            </a:pPr>
            <a:r>
              <a:rPr lang="nl-NL" sz="2000" dirty="0"/>
              <a:t> Als </a:t>
            </a:r>
            <a:r>
              <a:rPr lang="nl-NL" sz="2000" dirty="0" err="1"/>
              <a:t>MZ’er</a:t>
            </a:r>
            <a:r>
              <a:rPr lang="nl-NL" sz="2000" dirty="0"/>
              <a:t> heb je een </a:t>
            </a:r>
            <a:r>
              <a:rPr lang="nl-NL" sz="2000" dirty="0">
                <a:solidFill>
                  <a:srgbClr val="0070C0"/>
                </a:solidFill>
              </a:rPr>
              <a:t>signalerende functie</a:t>
            </a:r>
            <a:r>
              <a:rPr lang="nl-NL" sz="2000" dirty="0"/>
              <a:t> </a:t>
            </a:r>
          </a:p>
          <a:p>
            <a:pPr>
              <a:buFont typeface="Arial" panose="020B0604020202020204" pitchFamily="34" charset="0"/>
              <a:buChar char="•"/>
            </a:pPr>
            <a:r>
              <a:rPr lang="nl-NL" sz="2000" dirty="0"/>
              <a:t> Je voert </a:t>
            </a:r>
            <a:r>
              <a:rPr lang="nl-NL" sz="2000" dirty="0">
                <a:solidFill>
                  <a:srgbClr val="0070C0"/>
                </a:solidFill>
              </a:rPr>
              <a:t>gesprekken</a:t>
            </a:r>
            <a:r>
              <a:rPr lang="nl-NL" sz="2000" dirty="0"/>
              <a:t> met cliënten om inzicht te krijgen in de relationele beleving en hun kijk op seksualiteit</a:t>
            </a:r>
          </a:p>
          <a:p>
            <a:pPr>
              <a:buFont typeface="Arial" panose="020B0604020202020204" pitchFamily="34" charset="0"/>
              <a:buChar char="•"/>
            </a:pPr>
            <a:r>
              <a:rPr lang="nl-NL" sz="2000" dirty="0"/>
              <a:t> Je let op </a:t>
            </a:r>
            <a:r>
              <a:rPr lang="nl-NL" sz="2000" dirty="0">
                <a:solidFill>
                  <a:srgbClr val="0070C0"/>
                </a:solidFill>
              </a:rPr>
              <a:t>afwijkend gedrag</a:t>
            </a:r>
            <a:r>
              <a:rPr lang="nl-NL" sz="2000" dirty="0"/>
              <a:t>: stoornis of verstoring?</a:t>
            </a:r>
          </a:p>
          <a:p>
            <a:pPr marL="0" indent="0">
              <a:buNone/>
            </a:pPr>
            <a:endParaRPr lang="nl-NL" sz="600" dirty="0"/>
          </a:p>
          <a:p>
            <a:pPr>
              <a:buFont typeface="Arial" panose="020B0604020202020204" pitchFamily="34" charset="0"/>
              <a:buChar char="•"/>
            </a:pPr>
            <a:r>
              <a:rPr lang="nl-NL" sz="2000" dirty="0"/>
              <a:t> Voorbeelden</a:t>
            </a:r>
          </a:p>
          <a:p>
            <a:pPr>
              <a:buFont typeface="Arial" panose="020B0604020202020204" pitchFamily="34" charset="0"/>
              <a:buChar char="•"/>
            </a:pPr>
            <a:r>
              <a:rPr lang="nl-NL" sz="2000" dirty="0"/>
              <a:t> </a:t>
            </a:r>
            <a:r>
              <a:rPr lang="nl-NL" sz="1800" dirty="0">
                <a:solidFill>
                  <a:srgbClr val="0070C0"/>
                </a:solidFill>
                <a:hlinkClick r:id="rId3">
                  <a:extLst>
                    <a:ext uri="{A12FA001-AC4F-418D-AE19-62706E023703}">
                      <ahyp:hlinkClr xmlns:ahyp="http://schemas.microsoft.com/office/drawing/2018/hyperlinkcolor" val="tx"/>
                    </a:ext>
                  </a:extLst>
                </a:hlinkClick>
              </a:rPr>
              <a:t>https://www.youtube.com/watch?v=GD3Blwbn6rY</a:t>
            </a:r>
            <a:endParaRPr lang="nl-NL" sz="2000" dirty="0">
              <a:solidFill>
                <a:srgbClr val="0070C0"/>
              </a:solidFill>
            </a:endParaRPr>
          </a:p>
        </p:txBody>
      </p:sp>
      <p:pic>
        <p:nvPicPr>
          <p:cNvPr id="4" name="Picture 2" descr="ANTIAUTORITAIR">
            <a:extLst>
              <a:ext uri="{FF2B5EF4-FFF2-40B4-BE49-F238E27FC236}">
                <a16:creationId xmlns:a16="http://schemas.microsoft.com/office/drawing/2014/main" id="{BF1E46AE-E1A1-464D-B5D8-1B06B9634C38}"/>
              </a:ext>
            </a:extLst>
          </p:cNvPr>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7077" r="12659" b="4631"/>
          <a:stretch/>
        </p:blipFill>
        <p:spPr bwMode="auto">
          <a:xfrm>
            <a:off x="6261101" y="317510"/>
            <a:ext cx="5930899" cy="6540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909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CBBA57-D799-4E9C-A353-97EC0533D7E3}"/>
              </a:ext>
            </a:extLst>
          </p:cNvPr>
          <p:cNvSpPr>
            <a:spLocks noGrp="1"/>
          </p:cNvSpPr>
          <p:nvPr>
            <p:ph type="title"/>
          </p:nvPr>
        </p:nvSpPr>
        <p:spPr>
          <a:xfrm>
            <a:off x="1024129" y="538480"/>
            <a:ext cx="9720072" cy="1499616"/>
          </a:xfrm>
        </p:spPr>
        <p:txBody>
          <a:bodyPr/>
          <a:lstStyle/>
          <a:p>
            <a:r>
              <a:rPr lang="nl-NL" dirty="0">
                <a:solidFill>
                  <a:schemeClr val="bg1"/>
                </a:solidFill>
              </a:rPr>
              <a:t>Lichaamsbesef </a:t>
            </a:r>
            <a:br>
              <a:rPr lang="nl-NL" dirty="0">
                <a:solidFill>
                  <a:schemeClr val="bg1"/>
                </a:solidFill>
              </a:rPr>
            </a:br>
            <a:r>
              <a:rPr lang="nl-NL" sz="2400" dirty="0">
                <a:solidFill>
                  <a:schemeClr val="bg1"/>
                </a:solidFill>
              </a:rPr>
              <a:t>(verstandelijke beperking)</a:t>
            </a:r>
          </a:p>
        </p:txBody>
      </p:sp>
      <p:sp>
        <p:nvSpPr>
          <p:cNvPr id="3" name="Tijdelijke aanduiding voor inhoud 2">
            <a:extLst>
              <a:ext uri="{FF2B5EF4-FFF2-40B4-BE49-F238E27FC236}">
                <a16:creationId xmlns:a16="http://schemas.microsoft.com/office/drawing/2014/main" id="{7B2FD076-1C26-4EE2-83D5-1BEFC3520B11}"/>
              </a:ext>
            </a:extLst>
          </p:cNvPr>
          <p:cNvSpPr>
            <a:spLocks noGrp="1"/>
          </p:cNvSpPr>
          <p:nvPr>
            <p:ph idx="1"/>
          </p:nvPr>
        </p:nvSpPr>
        <p:spPr>
          <a:xfrm>
            <a:off x="1024129" y="2286000"/>
            <a:ext cx="6214872" cy="4023360"/>
          </a:xfrm>
        </p:spPr>
        <p:txBody>
          <a:bodyPr/>
          <a:lstStyle/>
          <a:p>
            <a:pPr>
              <a:buFont typeface="Arial" panose="020B0604020202020204" pitchFamily="34" charset="0"/>
              <a:buChar char="•"/>
            </a:pPr>
            <a:r>
              <a:rPr lang="nl-NL" dirty="0">
                <a:solidFill>
                  <a:schemeClr val="bg1"/>
                </a:solidFill>
              </a:rPr>
              <a:t> Weet de cliënt hoe zijn lichaam eruitziet?</a:t>
            </a:r>
          </a:p>
          <a:p>
            <a:pPr>
              <a:buFont typeface="Arial" panose="020B0604020202020204" pitchFamily="34" charset="0"/>
              <a:buChar char="•"/>
            </a:pPr>
            <a:r>
              <a:rPr lang="nl-NL" dirty="0">
                <a:solidFill>
                  <a:schemeClr val="bg1"/>
                </a:solidFill>
              </a:rPr>
              <a:t> Heeft de cliënt een ik-besef?</a:t>
            </a:r>
          </a:p>
          <a:p>
            <a:pPr>
              <a:buFont typeface="Arial" panose="020B0604020202020204" pitchFamily="34" charset="0"/>
              <a:buChar char="•"/>
            </a:pPr>
            <a:r>
              <a:rPr lang="nl-NL" dirty="0">
                <a:solidFill>
                  <a:schemeClr val="bg1"/>
                </a:solidFill>
              </a:rPr>
              <a:t> Weet de cliënt of die een jongen of meisje is?</a:t>
            </a:r>
          </a:p>
          <a:p>
            <a:pPr marL="0" indent="0">
              <a:buNone/>
            </a:pPr>
            <a:endParaRPr lang="nl-NL" dirty="0">
              <a:solidFill>
                <a:schemeClr val="bg1"/>
              </a:solidFill>
            </a:endParaRPr>
          </a:p>
          <a:p>
            <a:pPr>
              <a:buFont typeface="Arial" panose="020B0604020202020204" pitchFamily="34" charset="0"/>
              <a:buChar char="•"/>
            </a:pPr>
            <a:r>
              <a:rPr lang="nl-NL" dirty="0">
                <a:solidFill>
                  <a:schemeClr val="bg1"/>
                </a:solidFill>
              </a:rPr>
              <a:t> Doel = Positief zelfbeeld ontwikkelen</a:t>
            </a:r>
          </a:p>
          <a:p>
            <a:pPr>
              <a:buFont typeface="Arial" panose="020B0604020202020204" pitchFamily="34" charset="0"/>
              <a:buChar char="•"/>
            </a:pPr>
            <a:r>
              <a:rPr lang="nl-NL" dirty="0">
                <a:solidFill>
                  <a:schemeClr val="accent3"/>
                </a:solidFill>
              </a:rPr>
              <a:t> </a:t>
            </a:r>
            <a:r>
              <a:rPr lang="nl-NL" dirty="0">
                <a:solidFill>
                  <a:srgbClr val="FFFF00"/>
                </a:solidFill>
                <a:hlinkClick r:id="rId2">
                  <a:extLst>
                    <a:ext uri="{A12FA001-AC4F-418D-AE19-62706E023703}">
                      <ahyp:hlinkClr xmlns:ahyp="http://schemas.microsoft.com/office/drawing/2018/hyperlinkcolor" val="tx"/>
                    </a:ext>
                  </a:extLst>
                </a:hlinkClick>
              </a:rPr>
              <a:t>https://www.youtube.com/watch?v=NnZKUWBcvAk</a:t>
            </a:r>
            <a:endParaRPr lang="nl-NL" dirty="0">
              <a:solidFill>
                <a:srgbClr val="FFFF00"/>
              </a:solidFill>
            </a:endParaRPr>
          </a:p>
          <a:p>
            <a:endParaRPr lang="nl-NL" dirty="0">
              <a:solidFill>
                <a:schemeClr val="bg1"/>
              </a:solidFill>
            </a:endParaRPr>
          </a:p>
        </p:txBody>
      </p:sp>
      <p:pic>
        <p:nvPicPr>
          <p:cNvPr id="4" name="Picture 2">
            <a:extLst>
              <a:ext uri="{FF2B5EF4-FFF2-40B4-BE49-F238E27FC236}">
                <a16:creationId xmlns:a16="http://schemas.microsoft.com/office/drawing/2014/main" id="{19651726-4F0C-4CD5-AB9A-B815BE750F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9165"/>
          <a:stretch/>
        </p:blipFill>
        <p:spPr bwMode="auto">
          <a:xfrm>
            <a:off x="7569200" y="445368"/>
            <a:ext cx="4254500" cy="5967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714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Training: SOVA/weerbaarheid - SMWO Welzijn Schouwen-Duiveland">
            <a:extLst>
              <a:ext uri="{FF2B5EF4-FFF2-40B4-BE49-F238E27FC236}">
                <a16:creationId xmlns:a16="http://schemas.microsoft.com/office/drawing/2014/main" id="{05D87B40-5E24-40E4-ADEF-0443A392801D}"/>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l="20317" r="4591"/>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A9356C6F-23E7-46DF-A5A5-1A30A10B515B}"/>
              </a:ext>
            </a:extLst>
          </p:cNvPr>
          <p:cNvSpPr>
            <a:spLocks noGrp="1"/>
          </p:cNvSpPr>
          <p:nvPr>
            <p:ph type="title"/>
          </p:nvPr>
        </p:nvSpPr>
        <p:spPr>
          <a:xfrm>
            <a:off x="643467" y="643467"/>
            <a:ext cx="3684437" cy="5571066"/>
          </a:xfrm>
        </p:spPr>
        <p:txBody>
          <a:bodyPr>
            <a:normAutofit/>
          </a:bodyPr>
          <a:lstStyle/>
          <a:p>
            <a:pPr algn="r"/>
            <a:r>
              <a:rPr lang="nl-NL" dirty="0"/>
              <a:t>Weerbaarheid</a:t>
            </a:r>
            <a:endParaRPr lang="nl-NL"/>
          </a:p>
        </p:txBody>
      </p:sp>
      <p:cxnSp>
        <p:nvCxnSpPr>
          <p:cNvPr id="73" name="Straight Connector 72">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83F7F382-683B-4BA2-8289-1431291A5729}"/>
              </a:ext>
            </a:extLst>
          </p:cNvPr>
          <p:cNvSpPr>
            <a:spLocks noGrp="1"/>
          </p:cNvSpPr>
          <p:nvPr>
            <p:ph idx="1"/>
          </p:nvPr>
        </p:nvSpPr>
        <p:spPr>
          <a:xfrm>
            <a:off x="4971371" y="643467"/>
            <a:ext cx="6574112" cy="5571066"/>
          </a:xfrm>
        </p:spPr>
        <p:txBody>
          <a:bodyPr anchor="ctr">
            <a:normAutofit/>
          </a:bodyPr>
          <a:lstStyle/>
          <a:p>
            <a:pPr>
              <a:buFont typeface="Arial" panose="020B0604020202020204" pitchFamily="34" charset="0"/>
              <a:buChar char="•"/>
            </a:pPr>
            <a:r>
              <a:rPr lang="nl-NL" dirty="0"/>
              <a:t> Grenzen aangeven: duidelijk ‘ja’ en ‘nee’ tonen</a:t>
            </a:r>
          </a:p>
          <a:p>
            <a:pPr>
              <a:buFont typeface="Arial" panose="020B0604020202020204" pitchFamily="34" charset="0"/>
              <a:buChar char="•"/>
            </a:pPr>
            <a:r>
              <a:rPr lang="nl-NL" dirty="0"/>
              <a:t> Ongewenste intimiteit en seksueel misbruik voorkomen</a:t>
            </a:r>
          </a:p>
          <a:p>
            <a:pPr>
              <a:buFont typeface="Arial" panose="020B0604020202020204" pitchFamily="34" charset="0"/>
              <a:buChar char="•"/>
            </a:pPr>
            <a:r>
              <a:rPr lang="nl-NL" dirty="0"/>
              <a:t> Duidelijk lichaamsbeeld en zelfbeeld vergroot weerbaarheid</a:t>
            </a:r>
          </a:p>
          <a:p>
            <a:pPr>
              <a:buFont typeface="Arial" panose="020B0604020202020204" pitchFamily="34" charset="0"/>
              <a:buChar char="•"/>
            </a:pPr>
            <a:r>
              <a:rPr lang="nl-NL" dirty="0"/>
              <a:t> Assertiviteitstrainingen</a:t>
            </a:r>
          </a:p>
        </p:txBody>
      </p:sp>
    </p:spTree>
    <p:extLst>
      <p:ext uri="{BB962C8B-B14F-4D97-AF65-F5344CB8AC3E}">
        <p14:creationId xmlns:p14="http://schemas.microsoft.com/office/powerpoint/2010/main" val="230937783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70">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8 Basis-emoties | Over emoties | Verwonderland">
            <a:extLst>
              <a:ext uri="{FF2B5EF4-FFF2-40B4-BE49-F238E27FC236}">
                <a16:creationId xmlns:a16="http://schemas.microsoft.com/office/drawing/2014/main" id="{BEACBFDA-8C20-47CD-BE7C-45FE8B145E33}"/>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3" t="12491" r="-4" b="12491"/>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FEB4602C-A9B1-465A-9235-D1CFB9906C0B}"/>
              </a:ext>
            </a:extLst>
          </p:cNvPr>
          <p:cNvSpPr>
            <a:spLocks noGrp="1"/>
          </p:cNvSpPr>
          <p:nvPr>
            <p:ph type="title"/>
          </p:nvPr>
        </p:nvSpPr>
        <p:spPr>
          <a:xfrm>
            <a:off x="643467" y="643467"/>
            <a:ext cx="3684437" cy="5571066"/>
          </a:xfrm>
        </p:spPr>
        <p:txBody>
          <a:bodyPr>
            <a:normAutofit/>
          </a:bodyPr>
          <a:lstStyle/>
          <a:p>
            <a:pPr algn="r"/>
            <a:r>
              <a:rPr lang="nl-NL"/>
              <a:t>Emotionele ontwikkeling</a:t>
            </a:r>
          </a:p>
        </p:txBody>
      </p:sp>
      <p:cxnSp>
        <p:nvCxnSpPr>
          <p:cNvPr id="11272" name="Straight Connector 72">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A77AB03C-81D4-461D-835A-F408D4F244A0}"/>
              </a:ext>
            </a:extLst>
          </p:cNvPr>
          <p:cNvSpPr>
            <a:spLocks noGrp="1"/>
          </p:cNvSpPr>
          <p:nvPr>
            <p:ph idx="1"/>
          </p:nvPr>
        </p:nvSpPr>
        <p:spPr>
          <a:xfrm>
            <a:off x="4895852" y="643467"/>
            <a:ext cx="6750038" cy="5571066"/>
          </a:xfrm>
        </p:spPr>
        <p:txBody>
          <a:bodyPr anchor="ctr">
            <a:normAutofit/>
          </a:bodyPr>
          <a:lstStyle/>
          <a:p>
            <a:pPr>
              <a:buFont typeface="Arial" panose="020B0604020202020204" pitchFamily="34" charset="0"/>
              <a:buChar char="•"/>
            </a:pPr>
            <a:r>
              <a:rPr lang="nl-NL" sz="2000" dirty="0"/>
              <a:t> Een cliënt moet kijk hebben op de eigen emotionele ontwikkeling</a:t>
            </a:r>
          </a:p>
          <a:p>
            <a:pPr>
              <a:buFont typeface="Arial" panose="020B0604020202020204" pitchFamily="34" charset="0"/>
              <a:buChar char="•"/>
            </a:pPr>
            <a:r>
              <a:rPr lang="nl-NL" sz="2000" dirty="0"/>
              <a:t> Hij moet kunnen aangeven wanneer hij boos is of verdrietig</a:t>
            </a:r>
          </a:p>
          <a:p>
            <a:pPr>
              <a:buFont typeface="Arial" panose="020B0604020202020204" pitchFamily="34" charset="0"/>
              <a:buChar char="•"/>
            </a:pPr>
            <a:r>
              <a:rPr lang="nl-NL" sz="2000" dirty="0"/>
              <a:t> Hij moet ook kunnen zien aan een ander of die boos, verdrietig of juist blij is</a:t>
            </a:r>
          </a:p>
          <a:p>
            <a:pPr>
              <a:buFont typeface="Arial" panose="020B0604020202020204" pitchFamily="34" charset="0"/>
              <a:buChar char="•"/>
            </a:pPr>
            <a:endParaRPr lang="nl-NL" sz="600" dirty="0"/>
          </a:p>
          <a:p>
            <a:pPr marL="0" indent="0">
              <a:buNone/>
            </a:pPr>
            <a:r>
              <a:rPr lang="nl-NL" sz="2000" i="1" dirty="0">
                <a:solidFill>
                  <a:srgbClr val="FFC000"/>
                </a:solidFill>
              </a:rPr>
              <a:t>“Kan mijn cliënt het aan om intiem of seksueel actief te zijn?”</a:t>
            </a:r>
          </a:p>
          <a:p>
            <a:pPr marL="0" indent="0">
              <a:buNone/>
            </a:pPr>
            <a:endParaRPr lang="nl-NL" sz="600" dirty="0"/>
          </a:p>
          <a:p>
            <a:r>
              <a:rPr lang="nl-NL" sz="2000" dirty="0"/>
              <a:t>Voorbeeld: autisme</a:t>
            </a:r>
          </a:p>
        </p:txBody>
      </p:sp>
    </p:spTree>
    <p:extLst>
      <p:ext uri="{BB962C8B-B14F-4D97-AF65-F5344CB8AC3E}">
        <p14:creationId xmlns:p14="http://schemas.microsoft.com/office/powerpoint/2010/main" val="52050811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descr="Afbeelding met binnen, tafel, zitten, klein&#10;&#10;Automatisch gegenereerde beschrijving">
            <a:extLst>
              <a:ext uri="{FF2B5EF4-FFF2-40B4-BE49-F238E27FC236}">
                <a16:creationId xmlns:a16="http://schemas.microsoft.com/office/drawing/2014/main" id="{B3283C6A-C4C4-4402-8EBE-D70604DF6072}"/>
              </a:ext>
            </a:extLst>
          </p:cNvPr>
          <p:cNvPicPr>
            <a:picLocks noChangeAspect="1"/>
          </p:cNvPicPr>
          <p:nvPr/>
        </p:nvPicPr>
        <p:blipFill rotWithShape="1">
          <a:blip r:embed="rId2">
            <a:extLst>
              <a:ext uri="{28A0092B-C50C-407E-A947-70E740481C1C}">
                <a14:useLocalDpi xmlns:a14="http://schemas.microsoft.com/office/drawing/2010/main" val="0"/>
              </a:ext>
            </a:extLst>
          </a:blip>
          <a:srcRect t="5261" r="9091" b="24449"/>
          <a:stretch/>
        </p:blipFill>
        <p:spPr>
          <a:xfrm>
            <a:off x="20" y="10"/>
            <a:ext cx="12191980" cy="6857990"/>
          </a:xfrm>
          <a:prstGeom prst="rect">
            <a:avLst/>
          </a:prstGeom>
        </p:spPr>
      </p:pic>
      <p:sp>
        <p:nvSpPr>
          <p:cNvPr id="7" name="Rectangle 9">
            <a:extLst>
              <a:ext uri="{FF2B5EF4-FFF2-40B4-BE49-F238E27FC236}">
                <a16:creationId xmlns:a16="http://schemas.microsoft.com/office/drawing/2014/main" id="{49E08AF5-3E90-4033-8EC2-5D18E03DFB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5" cy="6858000"/>
          </a:xfrm>
          <a:prstGeom prst="rect">
            <a:avLst/>
          </a:prstGeom>
          <a:solidFill>
            <a:srgbClr val="FFFFF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AC17EA7-295C-4200-AB55-E4BD5DCE653C}"/>
              </a:ext>
            </a:extLst>
          </p:cNvPr>
          <p:cNvSpPr>
            <a:spLocks noGrp="1"/>
          </p:cNvSpPr>
          <p:nvPr>
            <p:ph type="title"/>
          </p:nvPr>
        </p:nvSpPr>
        <p:spPr>
          <a:xfrm>
            <a:off x="1024128" y="707452"/>
            <a:ext cx="6066816" cy="1152144"/>
          </a:xfrm>
        </p:spPr>
        <p:txBody>
          <a:bodyPr>
            <a:normAutofit/>
          </a:bodyPr>
          <a:lstStyle/>
          <a:p>
            <a:r>
              <a:rPr lang="nl-NL" dirty="0">
                <a:solidFill>
                  <a:srgbClr val="000000"/>
                </a:solidFill>
              </a:rPr>
              <a:t>Relaties</a:t>
            </a:r>
          </a:p>
        </p:txBody>
      </p:sp>
      <p:cxnSp>
        <p:nvCxnSpPr>
          <p:cNvPr id="8" name="Straight Connector 11">
            <a:extLst>
              <a:ext uri="{FF2B5EF4-FFF2-40B4-BE49-F238E27FC236}">
                <a16:creationId xmlns:a16="http://schemas.microsoft.com/office/drawing/2014/main" id="{6F171EE2-1899-4B71-B6F6-B7A0050CC9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A983CAA5-4F9E-4A9B-8615-4C26F9650B0E}"/>
              </a:ext>
            </a:extLst>
          </p:cNvPr>
          <p:cNvSpPr>
            <a:spLocks noGrp="1"/>
          </p:cNvSpPr>
          <p:nvPr>
            <p:ph idx="1"/>
          </p:nvPr>
        </p:nvSpPr>
        <p:spPr>
          <a:xfrm>
            <a:off x="762000" y="2286000"/>
            <a:ext cx="6328944" cy="4023360"/>
          </a:xfrm>
        </p:spPr>
        <p:txBody>
          <a:bodyPr>
            <a:normAutofit/>
          </a:bodyPr>
          <a:lstStyle/>
          <a:p>
            <a:pPr>
              <a:buFont typeface="Arial" panose="020B0604020202020204" pitchFamily="34" charset="0"/>
              <a:buChar char="•"/>
            </a:pPr>
            <a:r>
              <a:rPr lang="nl-NL" sz="2000" dirty="0">
                <a:solidFill>
                  <a:srgbClr val="000000"/>
                </a:solidFill>
              </a:rPr>
              <a:t> Kan de cliënt contacten aangaan, vriendschappen onderhouden etc.?</a:t>
            </a:r>
          </a:p>
          <a:p>
            <a:pPr>
              <a:buFont typeface="Arial" panose="020B0604020202020204" pitchFamily="34" charset="0"/>
              <a:buChar char="•"/>
            </a:pPr>
            <a:r>
              <a:rPr lang="nl-NL" sz="2000" dirty="0">
                <a:solidFill>
                  <a:srgbClr val="000000"/>
                </a:solidFill>
              </a:rPr>
              <a:t> Als begeleider maak je inzichtelijk hoe jouw cliënten contact onderhouden, bijv. online/offline</a:t>
            </a:r>
          </a:p>
          <a:p>
            <a:pPr>
              <a:buFont typeface="Arial" panose="020B0604020202020204" pitchFamily="34" charset="0"/>
              <a:buChar char="•"/>
            </a:pPr>
            <a:r>
              <a:rPr lang="nl-NL" sz="2000" dirty="0">
                <a:solidFill>
                  <a:srgbClr val="000000"/>
                </a:solidFill>
              </a:rPr>
              <a:t> Je maakt ook inzichtelijk of er sprake is van wederzijdse toestemming en vrijwilligheid</a:t>
            </a:r>
          </a:p>
          <a:p>
            <a:pPr>
              <a:buFont typeface="Arial" panose="020B0604020202020204" pitchFamily="34" charset="0"/>
              <a:buChar char="•"/>
            </a:pPr>
            <a:r>
              <a:rPr lang="nl-NL" sz="2000" dirty="0">
                <a:solidFill>
                  <a:srgbClr val="000000"/>
                </a:solidFill>
              </a:rPr>
              <a:t> Je begeleidt je cliënten als dit nodig is in het aanleren van sociale omgangsvormen: wat is gepast en wat niet?</a:t>
            </a:r>
          </a:p>
        </p:txBody>
      </p:sp>
    </p:spTree>
    <p:extLst>
      <p:ext uri="{BB962C8B-B14F-4D97-AF65-F5344CB8AC3E}">
        <p14:creationId xmlns:p14="http://schemas.microsoft.com/office/powerpoint/2010/main" val="1549325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7B30F3-086C-4978-97E9-53408746B10C}"/>
              </a:ext>
            </a:extLst>
          </p:cNvPr>
          <p:cNvSpPr>
            <a:spLocks noGrp="1"/>
          </p:cNvSpPr>
          <p:nvPr>
            <p:ph type="title"/>
          </p:nvPr>
        </p:nvSpPr>
        <p:spPr>
          <a:xfrm>
            <a:off x="1024128" y="585216"/>
            <a:ext cx="6066818" cy="1499616"/>
          </a:xfrm>
        </p:spPr>
        <p:txBody>
          <a:bodyPr>
            <a:normAutofit/>
          </a:bodyPr>
          <a:lstStyle/>
          <a:p>
            <a:r>
              <a:rPr lang="nl-NL" dirty="0"/>
              <a:t>Cultuur &amp; Religie</a:t>
            </a:r>
          </a:p>
        </p:txBody>
      </p:sp>
      <p:sp>
        <p:nvSpPr>
          <p:cNvPr id="3" name="Tijdelijke aanduiding voor inhoud 2">
            <a:extLst>
              <a:ext uri="{FF2B5EF4-FFF2-40B4-BE49-F238E27FC236}">
                <a16:creationId xmlns:a16="http://schemas.microsoft.com/office/drawing/2014/main" id="{73E8C1ED-E3CD-4655-B1FC-D08B468E121C}"/>
              </a:ext>
            </a:extLst>
          </p:cNvPr>
          <p:cNvSpPr>
            <a:spLocks noGrp="1"/>
          </p:cNvSpPr>
          <p:nvPr>
            <p:ph idx="1"/>
          </p:nvPr>
        </p:nvSpPr>
        <p:spPr>
          <a:xfrm>
            <a:off x="1024128" y="2286000"/>
            <a:ext cx="5376672" cy="4023360"/>
          </a:xfrm>
        </p:spPr>
        <p:txBody>
          <a:bodyPr>
            <a:normAutofit/>
          </a:bodyPr>
          <a:lstStyle/>
          <a:p>
            <a:pPr>
              <a:buFont typeface="Arial" panose="020B0604020202020204" pitchFamily="34" charset="0"/>
              <a:buChar char="•"/>
            </a:pPr>
            <a:r>
              <a:rPr lang="nl-NL" sz="2000" dirty="0"/>
              <a:t> Heeft een sterke invloed op iemands seksleven en gebruik van anticonceptiemiddelen</a:t>
            </a:r>
          </a:p>
          <a:p>
            <a:pPr>
              <a:buFont typeface="Arial" panose="020B0604020202020204" pitchFamily="34" charset="0"/>
              <a:buChar char="•"/>
            </a:pPr>
            <a:r>
              <a:rPr lang="nl-NL" sz="2000" dirty="0"/>
              <a:t> Bepaalt hoe iemand denkt over seksuele geaardheid</a:t>
            </a:r>
          </a:p>
          <a:p>
            <a:pPr>
              <a:buFont typeface="Arial" panose="020B0604020202020204" pitchFamily="34" charset="0"/>
              <a:buChar char="•"/>
            </a:pPr>
            <a:r>
              <a:rPr lang="nl-NL" sz="2000" dirty="0"/>
              <a:t> Bepaalt of iemand gemakkelijk praat over seksualiteit</a:t>
            </a:r>
          </a:p>
          <a:p>
            <a:pPr marL="0" indent="0">
              <a:buNone/>
            </a:pPr>
            <a:endParaRPr lang="nl-NL" sz="2000" dirty="0"/>
          </a:p>
          <a:p>
            <a:pPr marL="0" indent="0">
              <a:buNone/>
            </a:pPr>
            <a:r>
              <a:rPr lang="nl-NL" sz="2000" dirty="0"/>
              <a:t>Ga in gesprek met je cliënt om te weten welke culturele en religieuze aspecten meespelen</a:t>
            </a:r>
          </a:p>
        </p:txBody>
      </p:sp>
      <p:pic>
        <p:nvPicPr>
          <p:cNvPr id="12290" name="Picture 2" descr="Welkom in de Wondere Wereld! - Kinderopvang BijDeHand">
            <a:extLst>
              <a:ext uri="{FF2B5EF4-FFF2-40B4-BE49-F238E27FC236}">
                <a16:creationId xmlns:a16="http://schemas.microsoft.com/office/drawing/2014/main" id="{7D794F4A-5445-4A45-857F-1450DFB0CD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76" t="17083" r="13270"/>
          <a:stretch/>
        </p:blipFill>
        <p:spPr bwMode="auto">
          <a:xfrm>
            <a:off x="6596342" y="0"/>
            <a:ext cx="5595657"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932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2C803A-BF48-495C-9128-38640E390ACD}"/>
              </a:ext>
            </a:extLst>
          </p:cNvPr>
          <p:cNvSpPr>
            <a:spLocks noGrp="1"/>
          </p:cNvSpPr>
          <p:nvPr>
            <p:ph type="title"/>
          </p:nvPr>
        </p:nvSpPr>
        <p:spPr>
          <a:xfrm>
            <a:off x="1024127" y="809624"/>
            <a:ext cx="9720072" cy="989457"/>
          </a:xfrm>
        </p:spPr>
        <p:txBody>
          <a:bodyPr/>
          <a:lstStyle/>
          <a:p>
            <a:r>
              <a:rPr lang="nl-NL" dirty="0">
                <a:solidFill>
                  <a:schemeClr val="bg1"/>
                </a:solidFill>
              </a:rPr>
              <a:t>Praktijkvoorbeeld</a:t>
            </a:r>
          </a:p>
        </p:txBody>
      </p:sp>
      <p:sp>
        <p:nvSpPr>
          <p:cNvPr id="3" name="Tijdelijke aanduiding voor inhoud 2">
            <a:extLst>
              <a:ext uri="{FF2B5EF4-FFF2-40B4-BE49-F238E27FC236}">
                <a16:creationId xmlns:a16="http://schemas.microsoft.com/office/drawing/2014/main" id="{08D2D964-DEB0-44FE-BEDD-4DBDD6AE022E}"/>
              </a:ext>
            </a:extLst>
          </p:cNvPr>
          <p:cNvSpPr>
            <a:spLocks noGrp="1"/>
          </p:cNvSpPr>
          <p:nvPr>
            <p:ph idx="1"/>
          </p:nvPr>
        </p:nvSpPr>
        <p:spPr/>
        <p:txBody>
          <a:bodyPr>
            <a:normAutofit/>
          </a:bodyPr>
          <a:lstStyle/>
          <a:p>
            <a:r>
              <a:rPr lang="nl-NL" sz="2000" i="1" dirty="0">
                <a:solidFill>
                  <a:schemeClr val="bg1"/>
                </a:solidFill>
              </a:rPr>
              <a:t>“Carolien werkt als persoonlijk begeleider bij een begeleid wonen project voor jonge moeders en zwangere vrouwen van 16 tot 23 jaar. </a:t>
            </a:r>
          </a:p>
          <a:p>
            <a:r>
              <a:rPr lang="nl-NL" sz="2000" i="1" dirty="0">
                <a:solidFill>
                  <a:schemeClr val="bg1"/>
                </a:solidFill>
              </a:rPr>
              <a:t>Carolien begeleidt Samantha. Zij is verstoten door haar familie, nadat ze zwanger is geraakt door een verkrachting. Ze is van Turkse komaf en haar vader heeft haar het huis uitgegooid. Die zegt dat zijn dochter de eer van de familie heeft aangetast. De </a:t>
            </a:r>
            <a:r>
              <a:rPr lang="nl-NL" sz="2000" i="1" dirty="0" err="1">
                <a:solidFill>
                  <a:schemeClr val="bg1"/>
                </a:solidFill>
              </a:rPr>
              <a:t>namus</a:t>
            </a:r>
            <a:r>
              <a:rPr lang="nl-NL" sz="2000" i="1" dirty="0">
                <a:solidFill>
                  <a:schemeClr val="bg1"/>
                </a:solidFill>
              </a:rPr>
              <a:t>, de kuisheid van de vrouw, is niet meer zuiver en zij zou de verkrachting zelf hebben uitgelokt. </a:t>
            </a:r>
          </a:p>
          <a:p>
            <a:r>
              <a:rPr lang="nl-NL" sz="2000" i="1" dirty="0">
                <a:solidFill>
                  <a:schemeClr val="bg1"/>
                </a:solidFill>
              </a:rPr>
              <a:t>Carolien begeleidt Samantha bij het doormaken van haar zwangerschap en de begeleiding naar het moederschap. Daarnaast is er ruimte voor gesprekken over seksualiteit, maar ook over haar religie en cultuur.”</a:t>
            </a:r>
          </a:p>
        </p:txBody>
      </p:sp>
    </p:spTree>
    <p:extLst>
      <p:ext uri="{BB962C8B-B14F-4D97-AF65-F5344CB8AC3E}">
        <p14:creationId xmlns:p14="http://schemas.microsoft.com/office/powerpoint/2010/main" val="732771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83B81E-1464-4B00-81F7-4805A50F97D4}"/>
              </a:ext>
            </a:extLst>
          </p:cNvPr>
          <p:cNvSpPr>
            <a:spLocks noGrp="1"/>
          </p:cNvSpPr>
          <p:nvPr>
            <p:ph type="title"/>
          </p:nvPr>
        </p:nvSpPr>
        <p:spPr>
          <a:xfrm>
            <a:off x="1024129" y="842391"/>
            <a:ext cx="9720072" cy="900684"/>
          </a:xfrm>
        </p:spPr>
        <p:txBody>
          <a:bodyPr>
            <a:normAutofit/>
          </a:bodyPr>
          <a:lstStyle/>
          <a:p>
            <a:r>
              <a:rPr lang="nl-NL" sz="4800" dirty="0">
                <a:solidFill>
                  <a:schemeClr val="bg1"/>
                </a:solidFill>
              </a:rPr>
              <a:t>Seksualiteit begeleiden </a:t>
            </a:r>
            <a:r>
              <a:rPr lang="nl-NL" sz="2400" dirty="0">
                <a:solidFill>
                  <a:schemeClr val="bg1"/>
                </a:solidFill>
              </a:rPr>
              <a:t>(§12.4)</a:t>
            </a:r>
          </a:p>
        </p:txBody>
      </p:sp>
      <p:sp>
        <p:nvSpPr>
          <p:cNvPr id="3" name="Tijdelijke aanduiding voor inhoud 2">
            <a:extLst>
              <a:ext uri="{FF2B5EF4-FFF2-40B4-BE49-F238E27FC236}">
                <a16:creationId xmlns:a16="http://schemas.microsoft.com/office/drawing/2014/main" id="{C795ABDE-63CE-432D-89CA-63C9D269C3F6}"/>
              </a:ext>
            </a:extLst>
          </p:cNvPr>
          <p:cNvSpPr>
            <a:spLocks noGrp="1"/>
          </p:cNvSpPr>
          <p:nvPr>
            <p:ph idx="1"/>
          </p:nvPr>
        </p:nvSpPr>
        <p:spPr>
          <a:xfrm>
            <a:off x="1024130" y="1990724"/>
            <a:ext cx="10961924" cy="4352925"/>
          </a:xfrm>
        </p:spPr>
        <p:txBody>
          <a:bodyPr>
            <a:noAutofit/>
          </a:bodyPr>
          <a:lstStyle/>
          <a:p>
            <a:pPr marL="85725" indent="0">
              <a:spcBef>
                <a:spcPts val="0"/>
              </a:spcBef>
              <a:buNone/>
            </a:pPr>
            <a:r>
              <a:rPr lang="nl-NL" sz="2000" dirty="0">
                <a:solidFill>
                  <a:schemeClr val="accent3"/>
                </a:solidFill>
              </a:rPr>
              <a:t>Kennis &amp; Vaardigheden</a:t>
            </a:r>
          </a:p>
          <a:p>
            <a:pPr lvl="1">
              <a:spcBef>
                <a:spcPts val="0"/>
              </a:spcBef>
              <a:buFont typeface="Arial" panose="020B0604020202020204" pitchFamily="34" charset="0"/>
              <a:buChar char="•"/>
            </a:pPr>
            <a:r>
              <a:rPr lang="nl-NL" sz="2000" dirty="0">
                <a:solidFill>
                  <a:schemeClr val="bg1"/>
                </a:solidFill>
                <a:sym typeface="Wingdings" panose="05000000000000000000" pitchFamily="2" charset="2"/>
              </a:rPr>
              <a:t>Over wetten en het instellingsbeleid</a:t>
            </a:r>
          </a:p>
          <a:p>
            <a:pPr lvl="1">
              <a:spcBef>
                <a:spcPts val="0"/>
              </a:spcBef>
              <a:buFont typeface="Arial" panose="020B0604020202020204" pitchFamily="34" charset="0"/>
              <a:buChar char="•"/>
            </a:pPr>
            <a:r>
              <a:rPr lang="nl-NL" sz="2000" dirty="0">
                <a:solidFill>
                  <a:schemeClr val="bg1"/>
                </a:solidFill>
                <a:sym typeface="Wingdings" panose="05000000000000000000" pitchFamily="2" charset="2"/>
              </a:rPr>
              <a:t>Over je cliënt (alle begeleidingsvraagstukken 12.3)</a:t>
            </a:r>
          </a:p>
          <a:p>
            <a:pPr lvl="1">
              <a:spcBef>
                <a:spcPts val="0"/>
              </a:spcBef>
              <a:buFont typeface="Arial" panose="020B0604020202020204" pitchFamily="34" charset="0"/>
              <a:buChar char="•"/>
            </a:pPr>
            <a:r>
              <a:rPr lang="nl-NL" sz="2000" dirty="0">
                <a:solidFill>
                  <a:schemeClr val="bg1"/>
                </a:solidFill>
                <a:sym typeface="Wingdings" panose="05000000000000000000" pitchFamily="2" charset="2"/>
              </a:rPr>
              <a:t>Over seksuele voorlichting (waar kun je materialen/advies inwinnen?) Tip: seksindepraktijk.nl</a:t>
            </a:r>
            <a:endParaRPr lang="nl-NL" sz="2000" dirty="0">
              <a:solidFill>
                <a:schemeClr val="bg1"/>
              </a:solidFill>
            </a:endParaRPr>
          </a:p>
          <a:p>
            <a:pPr lvl="1">
              <a:spcBef>
                <a:spcPts val="0"/>
              </a:spcBef>
              <a:buFont typeface="Arial" panose="020B0604020202020204" pitchFamily="34" charset="0"/>
              <a:buChar char="•"/>
            </a:pPr>
            <a:r>
              <a:rPr lang="nl-NL" sz="2000" dirty="0">
                <a:solidFill>
                  <a:schemeClr val="bg1"/>
                </a:solidFill>
              </a:rPr>
              <a:t>Bespreekbaar maken van seksualiteit en intimiteit</a:t>
            </a:r>
          </a:p>
          <a:p>
            <a:pPr lvl="1">
              <a:spcBef>
                <a:spcPts val="0"/>
              </a:spcBef>
              <a:buFont typeface="Arial" panose="020B0604020202020204" pitchFamily="34" charset="0"/>
              <a:buChar char="•"/>
            </a:pPr>
            <a:r>
              <a:rPr lang="nl-NL" sz="2000" dirty="0">
                <a:solidFill>
                  <a:schemeClr val="bg1"/>
                </a:solidFill>
              </a:rPr>
              <a:t>Vertrouwensband opbouwen waarin geen onderwerp onbespreekbaar is</a:t>
            </a:r>
          </a:p>
          <a:p>
            <a:pPr marL="128016" lvl="1" indent="0">
              <a:spcBef>
                <a:spcPts val="0"/>
              </a:spcBef>
              <a:buNone/>
            </a:pPr>
            <a:endParaRPr lang="nl-NL" sz="600" dirty="0">
              <a:solidFill>
                <a:schemeClr val="bg1"/>
              </a:solidFill>
            </a:endParaRPr>
          </a:p>
          <a:p>
            <a:pPr marL="128016" lvl="1" indent="0">
              <a:spcBef>
                <a:spcPts val="0"/>
              </a:spcBef>
              <a:buNone/>
            </a:pPr>
            <a:r>
              <a:rPr lang="nl-NL" sz="2000" dirty="0">
                <a:solidFill>
                  <a:schemeClr val="accent3"/>
                </a:solidFill>
              </a:rPr>
              <a:t>Tips</a:t>
            </a:r>
          </a:p>
          <a:p>
            <a:pPr marL="257175" indent="-171450">
              <a:spcBef>
                <a:spcPts val="0"/>
              </a:spcBef>
              <a:buFont typeface="Arial" panose="020B0604020202020204" pitchFamily="34" charset="0"/>
              <a:buChar char="•"/>
            </a:pPr>
            <a:r>
              <a:rPr lang="nl-NL" sz="2000" dirty="0">
                <a:solidFill>
                  <a:schemeClr val="bg1"/>
                </a:solidFill>
              </a:rPr>
              <a:t> Voer gesprekken om inzicht te krijgen in de seksuele ontwikkeling van je cliënt</a:t>
            </a:r>
          </a:p>
          <a:p>
            <a:pPr marL="257175" indent="-171450">
              <a:spcBef>
                <a:spcPts val="0"/>
              </a:spcBef>
              <a:buFont typeface="Arial" panose="020B0604020202020204" pitchFamily="34" charset="0"/>
              <a:buChar char="•"/>
            </a:pPr>
            <a:r>
              <a:rPr lang="nl-NL" sz="2000" dirty="0">
                <a:solidFill>
                  <a:schemeClr val="bg1"/>
                </a:solidFill>
              </a:rPr>
              <a:t> Let op afwijkend gedrag</a:t>
            </a:r>
          </a:p>
          <a:p>
            <a:pPr marL="257175" indent="-171450">
              <a:spcBef>
                <a:spcPts val="0"/>
              </a:spcBef>
              <a:buFont typeface="Arial" panose="020B0604020202020204" pitchFamily="34" charset="0"/>
              <a:buChar char="•"/>
            </a:pPr>
            <a:r>
              <a:rPr lang="nl-NL" sz="2000" dirty="0">
                <a:solidFill>
                  <a:schemeClr val="bg1"/>
                </a:solidFill>
              </a:rPr>
              <a:t> Geef een cliënt voldoende privacy</a:t>
            </a:r>
          </a:p>
          <a:p>
            <a:pPr marL="257175" indent="-171450">
              <a:spcBef>
                <a:spcPts val="0"/>
              </a:spcBef>
              <a:buFont typeface="Arial" panose="020B0604020202020204" pitchFamily="34" charset="0"/>
              <a:buChar char="•"/>
            </a:pPr>
            <a:r>
              <a:rPr lang="nl-NL" sz="2000" dirty="0">
                <a:solidFill>
                  <a:schemeClr val="bg1"/>
                </a:solidFill>
              </a:rPr>
              <a:t> Denk aan sociale netwerk</a:t>
            </a:r>
          </a:p>
          <a:p>
            <a:pPr marL="257175" indent="-171450">
              <a:spcBef>
                <a:spcPts val="0"/>
              </a:spcBef>
              <a:buFont typeface="Arial" panose="020B0604020202020204" pitchFamily="34" charset="0"/>
              <a:buChar char="•"/>
            </a:pPr>
            <a:r>
              <a:rPr lang="nl-NL" sz="2000" dirty="0">
                <a:solidFill>
                  <a:schemeClr val="bg1"/>
                </a:solidFill>
              </a:rPr>
              <a:t> Onderschat de seksuele behoeften van cliënten niet (bijv. ouderen: </a:t>
            </a:r>
            <a:r>
              <a:rPr lang="nl-NL" sz="1400" dirty="0">
                <a:solidFill>
                  <a:schemeClr val="accent3"/>
                </a:solidFill>
                <a:hlinkClick r:id="rId2">
                  <a:extLst>
                    <a:ext uri="{A12FA001-AC4F-418D-AE19-62706E023703}">
                      <ahyp:hlinkClr xmlns:ahyp="http://schemas.microsoft.com/office/drawing/2018/hyperlinkcolor" val="tx"/>
                    </a:ext>
                  </a:extLst>
                </a:hlinkClick>
              </a:rPr>
              <a:t>https://www.youtube.com/watch?v=rqsGmkGQPxA</a:t>
            </a:r>
            <a:r>
              <a:rPr lang="nl-NL" sz="2000" dirty="0">
                <a:solidFill>
                  <a:schemeClr val="bg1"/>
                </a:solidFill>
              </a:rPr>
              <a:t>)</a:t>
            </a:r>
          </a:p>
          <a:p>
            <a:pPr marL="257175" indent="-171450">
              <a:spcBef>
                <a:spcPts val="0"/>
              </a:spcBef>
              <a:buFont typeface="Arial" panose="020B0604020202020204" pitchFamily="34" charset="0"/>
              <a:buChar char="•"/>
            </a:pPr>
            <a:r>
              <a:rPr lang="nl-NL" sz="2000" dirty="0">
                <a:solidFill>
                  <a:schemeClr val="bg1"/>
                </a:solidFill>
              </a:rPr>
              <a:t> Besef dat het voor sommige cliënten moeilijk is om over dit onderwerp te praten</a:t>
            </a:r>
          </a:p>
        </p:txBody>
      </p:sp>
    </p:spTree>
    <p:extLst>
      <p:ext uri="{BB962C8B-B14F-4D97-AF65-F5344CB8AC3E}">
        <p14:creationId xmlns:p14="http://schemas.microsoft.com/office/powerpoint/2010/main" val="1859580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46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44D448E-515E-4248-AD46-CCF5500E6DB0}"/>
              </a:ext>
            </a:extLst>
          </p:cNvPr>
          <p:cNvSpPr>
            <a:spLocks noGrp="1"/>
          </p:cNvSpPr>
          <p:nvPr>
            <p:ph type="title"/>
          </p:nvPr>
        </p:nvSpPr>
        <p:spPr>
          <a:xfrm>
            <a:off x="524256" y="4767072"/>
            <a:ext cx="6594189" cy="1625210"/>
          </a:xfrm>
        </p:spPr>
        <p:txBody>
          <a:bodyPr>
            <a:normAutofit/>
          </a:bodyPr>
          <a:lstStyle/>
          <a:p>
            <a:pPr algn="r"/>
            <a:r>
              <a:rPr lang="nl-NL">
                <a:solidFill>
                  <a:srgbClr val="FFFFFF"/>
                </a:solidFill>
              </a:rPr>
              <a:t>Programma</a:t>
            </a:r>
          </a:p>
        </p:txBody>
      </p:sp>
      <p:pic>
        <p:nvPicPr>
          <p:cNvPr id="1026" name="Picture 2" descr="Goede boeken (en een film) over 'God en het lijden' - EO Visie">
            <a:extLst>
              <a:ext uri="{FF2B5EF4-FFF2-40B4-BE49-F238E27FC236}">
                <a16:creationId xmlns:a16="http://schemas.microsoft.com/office/drawing/2014/main" id="{FEA9F86B-21A5-4970-8B29-6769F1B282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04" r="833"/>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EBBA53DF-4494-4E07-8C68-24855AE73D2D}"/>
              </a:ext>
            </a:extLst>
          </p:cNvPr>
          <p:cNvSpPr>
            <a:spLocks noGrp="1"/>
          </p:cNvSpPr>
          <p:nvPr>
            <p:ph idx="1"/>
          </p:nvPr>
        </p:nvSpPr>
        <p:spPr>
          <a:xfrm>
            <a:off x="7787149" y="917725"/>
            <a:ext cx="3666910" cy="4852362"/>
          </a:xfrm>
        </p:spPr>
        <p:txBody>
          <a:bodyPr anchor="ctr">
            <a:normAutofit/>
          </a:bodyPr>
          <a:lstStyle/>
          <a:p>
            <a:pPr>
              <a:buFont typeface="Arial" panose="020B0604020202020204" pitchFamily="34" charset="0"/>
              <a:buChar char="•"/>
            </a:pPr>
            <a:r>
              <a:rPr lang="nl-NL" sz="2000" dirty="0">
                <a:solidFill>
                  <a:srgbClr val="FFFFFF"/>
                </a:solidFill>
              </a:rPr>
              <a:t> Terugblik vorige les</a:t>
            </a:r>
          </a:p>
          <a:p>
            <a:pPr>
              <a:buFont typeface="Arial" panose="020B0604020202020204" pitchFamily="34" charset="0"/>
              <a:buChar char="•"/>
            </a:pPr>
            <a:r>
              <a:rPr lang="nl-NL" sz="2000" dirty="0">
                <a:solidFill>
                  <a:srgbClr val="FFFFFF"/>
                </a:solidFill>
              </a:rPr>
              <a:t> Nabespreken huiswerk</a:t>
            </a:r>
          </a:p>
          <a:p>
            <a:pPr>
              <a:buFont typeface="Arial" panose="020B0604020202020204" pitchFamily="34" charset="0"/>
              <a:buChar char="•"/>
            </a:pPr>
            <a:r>
              <a:rPr lang="nl-NL" sz="2000" dirty="0">
                <a:solidFill>
                  <a:srgbClr val="FFFFFF"/>
                </a:solidFill>
              </a:rPr>
              <a:t> Dilemma uit de praktijk</a:t>
            </a:r>
          </a:p>
          <a:p>
            <a:pPr>
              <a:buFont typeface="Arial" panose="020B0604020202020204" pitchFamily="34" charset="0"/>
              <a:buChar char="•"/>
            </a:pPr>
            <a:r>
              <a:rPr lang="nl-NL" sz="2000" dirty="0">
                <a:solidFill>
                  <a:srgbClr val="FFFFFF"/>
                </a:solidFill>
              </a:rPr>
              <a:t> Theorie §12.2 t/m §12.4</a:t>
            </a:r>
          </a:p>
          <a:p>
            <a:pPr>
              <a:buFont typeface="Arial" panose="020B0604020202020204" pitchFamily="34" charset="0"/>
              <a:buChar char="•"/>
            </a:pPr>
            <a:r>
              <a:rPr lang="nl-NL" sz="2000" dirty="0">
                <a:solidFill>
                  <a:srgbClr val="FFFFFF"/>
                </a:solidFill>
              </a:rPr>
              <a:t> Huiswerk</a:t>
            </a:r>
          </a:p>
        </p:txBody>
      </p:sp>
    </p:spTree>
    <p:extLst>
      <p:ext uri="{BB962C8B-B14F-4D97-AF65-F5344CB8AC3E}">
        <p14:creationId xmlns:p14="http://schemas.microsoft.com/office/powerpoint/2010/main" val="1350380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3B2AF3-0721-44BC-97A0-123BCE2D969C}"/>
              </a:ext>
            </a:extLst>
          </p:cNvPr>
          <p:cNvSpPr>
            <a:spLocks noGrp="1"/>
          </p:cNvSpPr>
          <p:nvPr>
            <p:ph type="title"/>
          </p:nvPr>
        </p:nvSpPr>
        <p:spPr>
          <a:xfrm>
            <a:off x="1024128" y="585216"/>
            <a:ext cx="6066818" cy="1499616"/>
          </a:xfrm>
        </p:spPr>
        <p:txBody>
          <a:bodyPr>
            <a:normAutofit/>
          </a:bodyPr>
          <a:lstStyle/>
          <a:p>
            <a:r>
              <a:rPr lang="nl-NL" sz="4800" dirty="0"/>
              <a:t>Aan de slag</a:t>
            </a:r>
          </a:p>
        </p:txBody>
      </p:sp>
      <p:sp>
        <p:nvSpPr>
          <p:cNvPr id="3" name="Tijdelijke aanduiding voor inhoud 2">
            <a:extLst>
              <a:ext uri="{FF2B5EF4-FFF2-40B4-BE49-F238E27FC236}">
                <a16:creationId xmlns:a16="http://schemas.microsoft.com/office/drawing/2014/main" id="{B4A6A3F4-DF2D-465D-9A6D-51950C8FD316}"/>
              </a:ext>
            </a:extLst>
          </p:cNvPr>
          <p:cNvSpPr>
            <a:spLocks noGrp="1"/>
          </p:cNvSpPr>
          <p:nvPr>
            <p:ph idx="1"/>
          </p:nvPr>
        </p:nvSpPr>
        <p:spPr>
          <a:xfrm>
            <a:off x="1024128" y="2286000"/>
            <a:ext cx="6066818" cy="3248025"/>
          </a:xfrm>
        </p:spPr>
        <p:txBody>
          <a:bodyPr>
            <a:normAutofit/>
          </a:bodyPr>
          <a:lstStyle/>
          <a:p>
            <a:pPr marL="0" indent="0">
              <a:buNone/>
            </a:pPr>
            <a:r>
              <a:rPr lang="nl-NL" dirty="0"/>
              <a:t>Maak verwerkingsopdracht 3 en 4. Deze vind je op de Wiki bij lesweek 2.</a:t>
            </a:r>
          </a:p>
        </p:txBody>
      </p:sp>
      <p:pic>
        <p:nvPicPr>
          <p:cNvPr id="12" name="Picture 11" descr="Afbeelding met tafel, papier, laptop, computer&#10;&#10;Automatisch gegenereerde beschrijving">
            <a:extLst>
              <a:ext uri="{FF2B5EF4-FFF2-40B4-BE49-F238E27FC236}">
                <a16:creationId xmlns:a16="http://schemas.microsoft.com/office/drawing/2014/main" id="{00F93816-2645-4438-969E-3EAA8AFF2511}"/>
              </a:ext>
            </a:extLst>
          </p:cNvPr>
          <p:cNvPicPr>
            <a:picLocks noChangeAspect="1"/>
          </p:cNvPicPr>
          <p:nvPr/>
        </p:nvPicPr>
        <p:blipFill rotWithShape="1">
          <a:blip r:embed="rId2"/>
          <a:srcRect l="16462" r="38378" b="-1"/>
          <a:stretch/>
        </p:blipFill>
        <p:spPr>
          <a:xfrm>
            <a:off x="7552266" y="10"/>
            <a:ext cx="4639733" cy="6857990"/>
          </a:xfrm>
          <a:prstGeom prst="rect">
            <a:avLst/>
          </a:prstGeom>
        </p:spPr>
      </p:pic>
    </p:spTree>
    <p:extLst>
      <p:ext uri="{BB962C8B-B14F-4D97-AF65-F5344CB8AC3E}">
        <p14:creationId xmlns:p14="http://schemas.microsoft.com/office/powerpoint/2010/main" val="2192490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9B8E572-2CE6-4185-BC38-989024B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8046AE5-9BCB-44CB-8805-77EDE77E61BE}"/>
              </a:ext>
            </a:extLst>
          </p:cNvPr>
          <p:cNvSpPr>
            <a:spLocks noGrp="1"/>
          </p:cNvSpPr>
          <p:nvPr>
            <p:ph type="title"/>
          </p:nvPr>
        </p:nvSpPr>
        <p:spPr>
          <a:xfrm>
            <a:off x="873962" y="727587"/>
            <a:ext cx="2518162" cy="1310672"/>
          </a:xfrm>
        </p:spPr>
        <p:txBody>
          <a:bodyPr>
            <a:normAutofit/>
          </a:bodyPr>
          <a:lstStyle/>
          <a:p>
            <a:r>
              <a:rPr lang="nl-NL" sz="4400" dirty="0"/>
              <a:t>Terugblik </a:t>
            </a:r>
            <a:br>
              <a:rPr lang="nl-NL" sz="4400" dirty="0"/>
            </a:br>
            <a:r>
              <a:rPr lang="nl-NL" sz="4400" dirty="0"/>
              <a:t>vorige les</a:t>
            </a:r>
          </a:p>
        </p:txBody>
      </p:sp>
      <p:cxnSp>
        <p:nvCxnSpPr>
          <p:cNvPr id="10" name="Straight Connector 9">
            <a:extLst>
              <a:ext uri="{FF2B5EF4-FFF2-40B4-BE49-F238E27FC236}">
                <a16:creationId xmlns:a16="http://schemas.microsoft.com/office/drawing/2014/main" id="{75415567-45D9-4FB5-B020-6FAD77889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6" name="Afbeelding 5">
            <a:extLst>
              <a:ext uri="{FF2B5EF4-FFF2-40B4-BE49-F238E27FC236}">
                <a16:creationId xmlns:a16="http://schemas.microsoft.com/office/drawing/2014/main" id="{3DA0BBEE-1D3A-4084-9EBA-53A8064B98A6}"/>
              </a:ext>
            </a:extLst>
          </p:cNvPr>
          <p:cNvPicPr>
            <a:picLocks noChangeAspect="1"/>
          </p:cNvPicPr>
          <p:nvPr/>
        </p:nvPicPr>
        <p:blipFill rotWithShape="1">
          <a:blip r:embed="rId3"/>
          <a:srcRect l="25443" t="42939" r="9960" b="18351"/>
          <a:stretch/>
        </p:blipFill>
        <p:spPr>
          <a:xfrm>
            <a:off x="3681276" y="3716893"/>
            <a:ext cx="8510724" cy="2868785"/>
          </a:xfrm>
          <a:prstGeom prst="rect">
            <a:avLst/>
          </a:prstGeom>
        </p:spPr>
      </p:pic>
      <p:pic>
        <p:nvPicPr>
          <p:cNvPr id="3074" name="Picture 2" descr="Cliënten hebben recht op aandacht voor seksualiteit - Zorg+Welzijn">
            <a:extLst>
              <a:ext uri="{FF2B5EF4-FFF2-40B4-BE49-F238E27FC236}">
                <a16:creationId xmlns:a16="http://schemas.microsoft.com/office/drawing/2014/main" id="{1990A2F0-343C-41FE-85F3-FE97AEC8E67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896" r="7161"/>
          <a:stretch/>
        </p:blipFill>
        <p:spPr bwMode="auto">
          <a:xfrm>
            <a:off x="3671385" y="284218"/>
            <a:ext cx="4125227" cy="33231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ksualiteit en Intimiteit bij ouderen: dat bestaat toch niet ...">
            <a:extLst>
              <a:ext uri="{FF2B5EF4-FFF2-40B4-BE49-F238E27FC236}">
                <a16:creationId xmlns:a16="http://schemas.microsoft.com/office/drawing/2014/main" id="{A263784E-CD0E-438D-A69E-171DC04263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7675" y="284218"/>
            <a:ext cx="4264325" cy="3323175"/>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8FCB34E7-6795-429F-96E9-BA413964BC54}"/>
              </a:ext>
            </a:extLst>
          </p:cNvPr>
          <p:cNvSpPr txBox="1"/>
          <p:nvPr/>
        </p:nvSpPr>
        <p:spPr>
          <a:xfrm>
            <a:off x="873962" y="2261420"/>
            <a:ext cx="1568242" cy="1938992"/>
          </a:xfrm>
          <a:prstGeom prst="rect">
            <a:avLst/>
          </a:prstGeom>
          <a:noFill/>
        </p:spPr>
        <p:txBody>
          <a:bodyPr wrap="square" rtlCol="0">
            <a:spAutoFit/>
          </a:bodyPr>
          <a:lstStyle/>
          <a:p>
            <a:r>
              <a:rPr lang="nl-NL" sz="2000" dirty="0"/>
              <a:t>Seksualiteit</a:t>
            </a:r>
          </a:p>
          <a:p>
            <a:endParaRPr lang="nl-NL" sz="2000" dirty="0"/>
          </a:p>
          <a:p>
            <a:r>
              <a:rPr lang="nl-NL" sz="2000" dirty="0"/>
              <a:t>Intimiteit</a:t>
            </a:r>
          </a:p>
          <a:p>
            <a:endParaRPr lang="nl-NL" sz="2000" dirty="0"/>
          </a:p>
          <a:p>
            <a:r>
              <a:rPr lang="nl-NL" sz="2000" dirty="0"/>
              <a:t>Seksuele ontwikkeling</a:t>
            </a:r>
          </a:p>
        </p:txBody>
      </p:sp>
    </p:spTree>
    <p:extLst>
      <p:ext uri="{BB962C8B-B14F-4D97-AF65-F5344CB8AC3E}">
        <p14:creationId xmlns:p14="http://schemas.microsoft.com/office/powerpoint/2010/main" val="359348916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aarom eten we popcorn in de bios?| Superguide">
            <a:extLst>
              <a:ext uri="{FF2B5EF4-FFF2-40B4-BE49-F238E27FC236}">
                <a16:creationId xmlns:a16="http://schemas.microsoft.com/office/drawing/2014/main" id="{6F60E9EE-6F43-4798-82F9-A50C565336EF}"/>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1985" r="-1" b="3724"/>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ABB86879-96D7-442F-BBC0-31C9D7A7EF42}"/>
              </a:ext>
            </a:extLst>
          </p:cNvPr>
          <p:cNvSpPr>
            <a:spLocks noGrp="1"/>
          </p:cNvSpPr>
          <p:nvPr>
            <p:ph type="title"/>
          </p:nvPr>
        </p:nvSpPr>
        <p:spPr>
          <a:xfrm>
            <a:off x="643467" y="643467"/>
            <a:ext cx="3684437" cy="5571066"/>
          </a:xfrm>
        </p:spPr>
        <p:txBody>
          <a:bodyPr>
            <a:normAutofit/>
          </a:bodyPr>
          <a:lstStyle/>
          <a:p>
            <a:pPr algn="r"/>
            <a:r>
              <a:rPr lang="nl-NL" dirty="0"/>
              <a:t>Kijkopdracht</a:t>
            </a:r>
            <a:endParaRPr lang="nl-NL"/>
          </a:p>
        </p:txBody>
      </p:sp>
      <p:cxnSp>
        <p:nvCxnSpPr>
          <p:cNvPr id="73" name="Straight Connector 72">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48DCB94E-1F81-4D50-AC7B-369626AB10FB}"/>
              </a:ext>
            </a:extLst>
          </p:cNvPr>
          <p:cNvSpPr>
            <a:spLocks noGrp="1"/>
          </p:cNvSpPr>
          <p:nvPr>
            <p:ph idx="1"/>
          </p:nvPr>
        </p:nvSpPr>
        <p:spPr>
          <a:xfrm>
            <a:off x="4971371" y="643467"/>
            <a:ext cx="6574112" cy="5571066"/>
          </a:xfrm>
        </p:spPr>
        <p:txBody>
          <a:bodyPr anchor="ctr">
            <a:noAutofit/>
          </a:bodyPr>
          <a:lstStyle/>
          <a:p>
            <a:pPr marL="457200" indent="-457200">
              <a:buFont typeface="+mj-lt"/>
              <a:buAutoNum type="arabicPeriod"/>
            </a:pPr>
            <a:r>
              <a:rPr lang="nl-NL" sz="2000" dirty="0"/>
              <a:t>Hoe ben jij opgevoed? Denk bijv. aan seksuele voorlichting, zijn er taboes? </a:t>
            </a:r>
          </a:p>
          <a:p>
            <a:pPr marL="457200" lvl="0" indent="-457200">
              <a:buFont typeface="+mj-lt"/>
              <a:buAutoNum type="arabicPeriod"/>
            </a:pPr>
            <a:r>
              <a:rPr lang="nl-NL" sz="2000" dirty="0"/>
              <a:t>Beschrijf hoe volgens jou er in Nederland wordt omgegaan met seksualiteit?</a:t>
            </a:r>
          </a:p>
          <a:p>
            <a:pPr marL="457200" lvl="0" indent="-457200">
              <a:buFont typeface="+mj-lt"/>
              <a:buAutoNum type="arabicPeriod"/>
            </a:pPr>
            <a:r>
              <a:rPr lang="nl-NL" sz="2000" dirty="0"/>
              <a:t>In de </a:t>
            </a:r>
            <a:r>
              <a:rPr lang="nl-NL" sz="2000" dirty="0" err="1"/>
              <a:t>docu</a:t>
            </a:r>
            <a:r>
              <a:rPr lang="nl-NL" sz="2000" dirty="0"/>
              <a:t> worden er verschillende landen en dus ook culturen uitgelicht. Kies er drie. Beschrijf wat jij van deze benadering vindt? Wat vind je er goed aan en waar kan jij je minder goed in vinden? Leg goed uit waarom jij dit vindt. </a:t>
            </a:r>
          </a:p>
          <a:p>
            <a:pPr marL="457200" lvl="0" indent="-457200">
              <a:buFont typeface="+mj-lt"/>
              <a:buAutoNum type="arabicPeriod"/>
            </a:pPr>
            <a:r>
              <a:rPr lang="nl-NL" sz="2000" dirty="0"/>
              <a:t>Seks voor het huwelijk kan volgens veel culturen en religies absoluut niet. Wat vind jij? Beschrijf waarom jij dit vindt. </a:t>
            </a:r>
          </a:p>
          <a:p>
            <a:pPr marL="457200" lvl="0" indent="-457200">
              <a:buFont typeface="+mj-lt"/>
              <a:buAutoNum type="arabicPeriod"/>
            </a:pPr>
            <a:r>
              <a:rPr lang="nl-NL" sz="2000" dirty="0"/>
              <a:t>In Nederland wordt homoseksualiteit steeds meer geaccepteerd maar in de </a:t>
            </a:r>
            <a:r>
              <a:rPr lang="nl-NL" sz="2000" dirty="0" err="1"/>
              <a:t>docu</a:t>
            </a:r>
            <a:r>
              <a:rPr lang="nl-NL" sz="2000" dirty="0"/>
              <a:t> huilt een vrouw hierom. Waarom is dat? </a:t>
            </a:r>
          </a:p>
          <a:p>
            <a:pPr marL="457200" lvl="0" indent="-457200">
              <a:buFont typeface="+mj-lt"/>
              <a:buAutoNum type="arabicPeriod"/>
            </a:pPr>
            <a:r>
              <a:rPr lang="nl-NL" sz="2000" dirty="0"/>
              <a:t>Wat vind jij van homoseksualiteit?</a:t>
            </a:r>
          </a:p>
          <a:p>
            <a:pPr marL="457200" lvl="0" indent="-457200">
              <a:buFont typeface="+mj-lt"/>
              <a:buAutoNum type="arabicPeriod"/>
            </a:pPr>
            <a:r>
              <a:rPr lang="nl-NL" sz="2000" dirty="0"/>
              <a:t>In het werkveld kan het goed zijn dat jij te maken krijgt met seksualiteit bij jouw doelgroep. Welke waarden zijn voor jou belangrijk als het gaat om het begeleiden van dit onderwerp?</a:t>
            </a:r>
          </a:p>
        </p:txBody>
      </p:sp>
    </p:spTree>
    <p:extLst>
      <p:ext uri="{BB962C8B-B14F-4D97-AF65-F5344CB8AC3E}">
        <p14:creationId xmlns:p14="http://schemas.microsoft.com/office/powerpoint/2010/main" val="344187895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65B229-2FF3-4310-9C43-E86A24BFE5ED}"/>
              </a:ext>
            </a:extLst>
          </p:cNvPr>
          <p:cNvSpPr>
            <a:spLocks noGrp="1"/>
          </p:cNvSpPr>
          <p:nvPr>
            <p:ph type="title"/>
          </p:nvPr>
        </p:nvSpPr>
        <p:spPr/>
        <p:txBody>
          <a:bodyPr/>
          <a:lstStyle/>
          <a:p>
            <a:r>
              <a:rPr lang="nl-NL"/>
              <a:t>Stellingen</a:t>
            </a:r>
            <a:endParaRPr lang="nl-NL" sz="2400" dirty="0"/>
          </a:p>
        </p:txBody>
      </p:sp>
      <p:sp>
        <p:nvSpPr>
          <p:cNvPr id="3" name="Tijdelijke aanduiding voor inhoud 2">
            <a:extLst>
              <a:ext uri="{FF2B5EF4-FFF2-40B4-BE49-F238E27FC236}">
                <a16:creationId xmlns:a16="http://schemas.microsoft.com/office/drawing/2014/main" id="{5D05CCD7-BD6A-459E-BACF-045560368D79}"/>
              </a:ext>
            </a:extLst>
          </p:cNvPr>
          <p:cNvSpPr>
            <a:spLocks noGrp="1"/>
          </p:cNvSpPr>
          <p:nvPr>
            <p:ph idx="1"/>
          </p:nvPr>
        </p:nvSpPr>
        <p:spPr>
          <a:xfrm>
            <a:off x="1024128" y="2286000"/>
            <a:ext cx="9720071" cy="3284376"/>
          </a:xfrm>
        </p:spPr>
        <p:txBody>
          <a:bodyPr/>
          <a:lstStyle/>
          <a:p>
            <a:pPr marL="457200" indent="-457200">
              <a:buFont typeface="+mj-lt"/>
              <a:buAutoNum type="arabicPeriod"/>
            </a:pPr>
            <a:r>
              <a:rPr lang="nl-NL" dirty="0"/>
              <a:t>Het is ongemakkelijk om over seksualiteit te praten</a:t>
            </a:r>
          </a:p>
          <a:p>
            <a:pPr marL="457200" indent="-457200">
              <a:buFont typeface="+mj-lt"/>
              <a:buAutoNum type="arabicPeriod"/>
            </a:pPr>
            <a:r>
              <a:rPr lang="nl-NL" dirty="0"/>
              <a:t>Iedereen heeft recht op seksualiteit</a:t>
            </a:r>
          </a:p>
          <a:p>
            <a:pPr marL="457200" indent="-457200">
              <a:buFont typeface="+mj-lt"/>
              <a:buAutoNum type="arabicPeriod"/>
            </a:pPr>
            <a:r>
              <a:rPr lang="nl-NL" dirty="0"/>
              <a:t>Mensen met een verstandelijke beperking mogen kinderen krijgen</a:t>
            </a:r>
          </a:p>
          <a:p>
            <a:pPr marL="457200" indent="-457200">
              <a:buFont typeface="+mj-lt"/>
              <a:buAutoNum type="arabicPeriod"/>
            </a:pPr>
            <a:r>
              <a:rPr lang="nl-NL" dirty="0"/>
              <a:t>Een jongen met veel ervaring is stoer, een meisje is een hoer</a:t>
            </a:r>
          </a:p>
          <a:p>
            <a:pPr marL="457200" indent="-457200">
              <a:buFont typeface="+mj-lt"/>
              <a:buAutoNum type="arabicPeriod"/>
            </a:pPr>
            <a:r>
              <a:rPr lang="nl-NL" dirty="0"/>
              <a:t>Bij mij thuis wordt heel open over relaties en seksualiteit gesproken</a:t>
            </a:r>
          </a:p>
          <a:p>
            <a:pPr marL="457200" indent="-457200">
              <a:buFont typeface="+mj-lt"/>
              <a:buAutoNum type="arabicPeriod"/>
            </a:pPr>
            <a:r>
              <a:rPr lang="nl-NL" dirty="0"/>
              <a:t>Als ik een relatie heb, vertel ik het direct aan mijn ouders</a:t>
            </a:r>
          </a:p>
        </p:txBody>
      </p:sp>
    </p:spTree>
    <p:extLst>
      <p:ext uri="{BB962C8B-B14F-4D97-AF65-F5344CB8AC3E}">
        <p14:creationId xmlns:p14="http://schemas.microsoft.com/office/powerpoint/2010/main" val="1949262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descr="Omgaan met dilemma's: niet kiezen maar overstijgen - Management Impact">
            <a:extLst>
              <a:ext uri="{FF2B5EF4-FFF2-40B4-BE49-F238E27FC236}">
                <a16:creationId xmlns:a16="http://schemas.microsoft.com/office/drawing/2014/main" id="{0BDCCA82-E395-4D95-95F6-9DA99B5A4062}"/>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r="2088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10D87BE1-6FB4-41DB-8BB1-BC055A25887B}"/>
              </a:ext>
            </a:extLst>
          </p:cNvPr>
          <p:cNvSpPr>
            <a:spLocks noGrp="1"/>
          </p:cNvSpPr>
          <p:nvPr>
            <p:ph type="title"/>
          </p:nvPr>
        </p:nvSpPr>
        <p:spPr>
          <a:xfrm>
            <a:off x="1024128" y="585216"/>
            <a:ext cx="9720072" cy="1499616"/>
          </a:xfrm>
        </p:spPr>
        <p:txBody>
          <a:bodyPr>
            <a:normAutofit/>
          </a:bodyPr>
          <a:lstStyle/>
          <a:p>
            <a:r>
              <a:rPr lang="nl-NL">
                <a:solidFill>
                  <a:srgbClr val="FFFFFF"/>
                </a:solidFill>
              </a:rPr>
              <a:t>Dilemma</a:t>
            </a:r>
          </a:p>
        </p:txBody>
      </p:sp>
      <p:cxnSp>
        <p:nvCxnSpPr>
          <p:cNvPr id="192" name="Straight Connector 191">
            <a:extLst>
              <a:ext uri="{FF2B5EF4-FFF2-40B4-BE49-F238E27FC236}">
                <a16:creationId xmlns:a16="http://schemas.microsoft.com/office/drawing/2014/main" id="{2C1F6092-7151-4260-936B-DFFA3C1BC6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5082D38C-A5F4-4493-873F-D30443F7DA9F}"/>
              </a:ext>
            </a:extLst>
          </p:cNvPr>
          <p:cNvSpPr>
            <a:spLocks noGrp="1"/>
          </p:cNvSpPr>
          <p:nvPr>
            <p:ph idx="1"/>
          </p:nvPr>
        </p:nvSpPr>
        <p:spPr>
          <a:xfrm>
            <a:off x="1000125" y="1740724"/>
            <a:ext cx="10306048" cy="4568636"/>
          </a:xfrm>
        </p:spPr>
        <p:txBody>
          <a:bodyPr>
            <a:normAutofit/>
          </a:bodyPr>
          <a:lstStyle/>
          <a:p>
            <a:r>
              <a:rPr lang="nl-NL" sz="1800" dirty="0">
                <a:solidFill>
                  <a:srgbClr val="FFFFFF"/>
                </a:solidFill>
              </a:rPr>
              <a:t>Josine is begeleider op een 24-uurs woonvoorziening voor mensen met een verstandelijke beperking in combinatie met andere beperkingen, zoals gedrag- of ontwikkelstoornissen.</a:t>
            </a:r>
          </a:p>
          <a:p>
            <a:r>
              <a:rPr lang="nl-NL" sz="1800" dirty="0">
                <a:solidFill>
                  <a:srgbClr val="FFFFFF"/>
                </a:solidFill>
              </a:rPr>
              <a:t>Cliënt Jonathan (22) heeft sinds een jaar verkering met Amanda (20). Beiden zijn licht verstandelijk beperkt en hebben een chromosomale afwijking. De twee zijn dol op elkaar en lopen het liefst heel de dag hand in hand. Jonathan is vanmiddag niet op het koffiemoment verschenen, Josine besluit hem te gaan zoeken. Jonathan is niet op zijn kamer en niet in de leefruimte. Josine loopt naar de kamer van zijn vriendin.</a:t>
            </a:r>
          </a:p>
          <a:p>
            <a:r>
              <a:rPr lang="nl-NL" sz="1800" dirty="0">
                <a:solidFill>
                  <a:srgbClr val="FFFFFF"/>
                </a:solidFill>
              </a:rPr>
              <a:t>Josine treft Jonathan op de kamer van Amanda. Ze zijn intiem, hebben hun kleding uit en liggen in het bed van Amanda. Lachend van plezier treft ze het tweetal aan. Josine vindt dat iedereen recht heeft op intimiteit, maar ze maakt zich zorgen of Jonathan en Amanda het aankunnen om intiem te zijn. Hoe staat de organisatie hierin? Mag het?</a:t>
            </a:r>
          </a:p>
          <a:p>
            <a:r>
              <a:rPr lang="nl-NL" sz="1800" dirty="0">
                <a:solidFill>
                  <a:schemeClr val="accent3"/>
                </a:solidFill>
              </a:rPr>
              <a:t>Mogelijke interventies:</a:t>
            </a:r>
          </a:p>
          <a:p>
            <a:pPr marL="342900" indent="-257175">
              <a:buFont typeface="+mj-lt"/>
              <a:buAutoNum type="arabicPeriod"/>
            </a:pPr>
            <a:r>
              <a:rPr lang="nl-NL" sz="1800" dirty="0">
                <a:solidFill>
                  <a:srgbClr val="FFFFFF"/>
                </a:solidFill>
              </a:rPr>
              <a:t>Josine geeft aan dat dit niet de bedoeling is en verzoekt hen aan te kleden en naar de leefruimte te komen.</a:t>
            </a:r>
          </a:p>
          <a:p>
            <a:pPr marL="342900" indent="-257175">
              <a:buFont typeface="+mj-lt"/>
              <a:buAutoNum type="arabicPeriod"/>
            </a:pPr>
            <a:r>
              <a:rPr lang="nl-NL" sz="1800" dirty="0">
                <a:solidFill>
                  <a:srgbClr val="FFFFFF"/>
                </a:solidFill>
              </a:rPr>
              <a:t>Josine stelt wat vragen om te bepalen of ze het kunnen en aankunnen.</a:t>
            </a:r>
          </a:p>
        </p:txBody>
      </p:sp>
    </p:spTree>
    <p:extLst>
      <p:ext uri="{BB962C8B-B14F-4D97-AF65-F5344CB8AC3E}">
        <p14:creationId xmlns:p14="http://schemas.microsoft.com/office/powerpoint/2010/main" val="318762373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Psychische stoornissen diagnose met DSM-5 - NEMO Kennislink">
            <a:extLst>
              <a:ext uri="{FF2B5EF4-FFF2-40B4-BE49-F238E27FC236}">
                <a16:creationId xmlns:a16="http://schemas.microsoft.com/office/drawing/2014/main" id="{018A948C-D981-4314-86AD-F98A3895BCC2}"/>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l="1800" r="6643"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C2BFCB70-642D-48D2-8B10-0CC1A9C843A6}"/>
              </a:ext>
            </a:extLst>
          </p:cNvPr>
          <p:cNvSpPr>
            <a:spLocks noGrp="1"/>
          </p:cNvSpPr>
          <p:nvPr>
            <p:ph type="title"/>
          </p:nvPr>
        </p:nvSpPr>
        <p:spPr>
          <a:xfrm>
            <a:off x="1024128" y="585216"/>
            <a:ext cx="9720072" cy="1499616"/>
          </a:xfrm>
        </p:spPr>
        <p:txBody>
          <a:bodyPr>
            <a:normAutofit/>
          </a:bodyPr>
          <a:lstStyle/>
          <a:p>
            <a:r>
              <a:rPr lang="nl-NL" dirty="0">
                <a:solidFill>
                  <a:srgbClr val="FFFFFF"/>
                </a:solidFill>
              </a:rPr>
              <a:t>Stoornis of verstoring </a:t>
            </a:r>
            <a:r>
              <a:rPr lang="nl-NL" sz="2400" dirty="0">
                <a:solidFill>
                  <a:srgbClr val="FFFFFF"/>
                </a:solidFill>
              </a:rPr>
              <a:t>(§12.2)</a:t>
            </a:r>
          </a:p>
        </p:txBody>
      </p:sp>
      <p:cxnSp>
        <p:nvCxnSpPr>
          <p:cNvPr id="71" name="Straight Connector 70">
            <a:extLst>
              <a:ext uri="{FF2B5EF4-FFF2-40B4-BE49-F238E27FC236}">
                <a16:creationId xmlns:a16="http://schemas.microsoft.com/office/drawing/2014/main" id="{2C1F6092-7151-4260-936B-DFFA3C1BC6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8158323B-9DC3-4CFD-9EE3-5F4CEA828EC4}"/>
              </a:ext>
            </a:extLst>
          </p:cNvPr>
          <p:cNvSpPr>
            <a:spLocks noGrp="1"/>
          </p:cNvSpPr>
          <p:nvPr>
            <p:ph idx="1"/>
          </p:nvPr>
        </p:nvSpPr>
        <p:spPr>
          <a:xfrm>
            <a:off x="1024128" y="1968869"/>
            <a:ext cx="9855154" cy="4303915"/>
          </a:xfrm>
        </p:spPr>
        <p:txBody>
          <a:bodyPr>
            <a:normAutofit/>
          </a:bodyPr>
          <a:lstStyle/>
          <a:p>
            <a:r>
              <a:rPr lang="nl-NL" dirty="0">
                <a:solidFill>
                  <a:schemeClr val="accent3"/>
                </a:solidFill>
              </a:rPr>
              <a:t>Verstoring </a:t>
            </a:r>
          </a:p>
          <a:p>
            <a:r>
              <a:rPr lang="nl-NL" dirty="0">
                <a:solidFill>
                  <a:srgbClr val="FFFFFF"/>
                </a:solidFill>
              </a:rPr>
              <a:t>Iemand heeft een normale seksuele ontwikkeling doorgemaakt, maar is door externe factoren niet in staat dit normaal te beleven.</a:t>
            </a:r>
          </a:p>
          <a:p>
            <a:r>
              <a:rPr lang="nl-NL" dirty="0">
                <a:solidFill>
                  <a:srgbClr val="FFFFFF"/>
                </a:solidFill>
              </a:rPr>
              <a:t>Bijv. seksuele problemen door gebruik van medicatie (antidepressiva, antipsychotica)</a:t>
            </a:r>
          </a:p>
          <a:p>
            <a:endParaRPr lang="nl-NL" dirty="0">
              <a:solidFill>
                <a:srgbClr val="FFFFFF"/>
              </a:solidFill>
            </a:endParaRPr>
          </a:p>
          <a:p>
            <a:r>
              <a:rPr lang="nl-NL" dirty="0">
                <a:solidFill>
                  <a:schemeClr val="accent3"/>
                </a:solidFill>
              </a:rPr>
              <a:t>Stoornis </a:t>
            </a:r>
          </a:p>
          <a:p>
            <a:r>
              <a:rPr lang="nl-NL" dirty="0">
                <a:solidFill>
                  <a:srgbClr val="FFFFFF"/>
                </a:solidFill>
              </a:rPr>
              <a:t>Ergens in de hechting, relationele of seksuele ontwikkeling is iets misgelopen, waardoor (extreme) gedragsafwijkingen ontstaan. Er is sprake van grensoverschrijdend gedrag.</a:t>
            </a:r>
          </a:p>
          <a:p>
            <a:pPr marL="179387" indent="0">
              <a:buNone/>
            </a:pPr>
            <a:r>
              <a:rPr lang="nl-NL" dirty="0">
                <a:solidFill>
                  <a:srgbClr val="FFFFFF"/>
                </a:solidFill>
              </a:rPr>
              <a:t>Bijv. een cliënt is onveilig gehecht als kind en is hierdoor seksueel ontremd.</a:t>
            </a:r>
          </a:p>
        </p:txBody>
      </p:sp>
    </p:spTree>
    <p:extLst>
      <p:ext uri="{BB962C8B-B14F-4D97-AF65-F5344CB8AC3E}">
        <p14:creationId xmlns:p14="http://schemas.microsoft.com/office/powerpoint/2010/main" val="376913413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C09B3C-06E5-4186-874B-62E2FA4740FB}"/>
              </a:ext>
            </a:extLst>
          </p:cNvPr>
          <p:cNvSpPr>
            <a:spLocks noGrp="1"/>
          </p:cNvSpPr>
          <p:nvPr>
            <p:ph type="title"/>
          </p:nvPr>
        </p:nvSpPr>
        <p:spPr>
          <a:xfrm>
            <a:off x="1024128" y="585216"/>
            <a:ext cx="4160936" cy="1499616"/>
          </a:xfrm>
        </p:spPr>
        <p:txBody>
          <a:bodyPr>
            <a:normAutofit/>
          </a:bodyPr>
          <a:lstStyle/>
          <a:p>
            <a:r>
              <a:rPr lang="nl-NL" sz="4800" dirty="0"/>
              <a:t>BPS-model </a:t>
            </a:r>
            <a:r>
              <a:rPr lang="nl-NL" sz="2400" dirty="0"/>
              <a:t>(§12.2)</a:t>
            </a:r>
          </a:p>
        </p:txBody>
      </p:sp>
      <p:sp>
        <p:nvSpPr>
          <p:cNvPr id="3" name="Tijdelijke aanduiding voor inhoud 2">
            <a:extLst>
              <a:ext uri="{FF2B5EF4-FFF2-40B4-BE49-F238E27FC236}">
                <a16:creationId xmlns:a16="http://schemas.microsoft.com/office/drawing/2014/main" id="{7FB9BA38-3B2F-4C23-B80B-AB95D6D58457}"/>
              </a:ext>
            </a:extLst>
          </p:cNvPr>
          <p:cNvSpPr>
            <a:spLocks noGrp="1"/>
          </p:cNvSpPr>
          <p:nvPr>
            <p:ph idx="1"/>
          </p:nvPr>
        </p:nvSpPr>
        <p:spPr>
          <a:xfrm>
            <a:off x="1024127" y="2286000"/>
            <a:ext cx="4931195" cy="3931920"/>
          </a:xfrm>
        </p:spPr>
        <p:txBody>
          <a:bodyPr>
            <a:normAutofit/>
          </a:bodyPr>
          <a:lstStyle/>
          <a:p>
            <a:pPr marL="0" indent="0">
              <a:buNone/>
            </a:pPr>
            <a:r>
              <a:rPr lang="nl-NL" sz="2000" dirty="0"/>
              <a:t>Wordt gebruikt door </a:t>
            </a:r>
            <a:r>
              <a:rPr lang="nl-NL" sz="2000" dirty="0">
                <a:solidFill>
                  <a:schemeClr val="accent3"/>
                </a:solidFill>
              </a:rPr>
              <a:t>psychiaters</a:t>
            </a:r>
            <a:r>
              <a:rPr lang="nl-NL" sz="2000" dirty="0"/>
              <a:t> in de </a:t>
            </a:r>
            <a:r>
              <a:rPr lang="nl-NL" sz="2000" dirty="0">
                <a:solidFill>
                  <a:schemeClr val="accent3"/>
                </a:solidFill>
              </a:rPr>
              <a:t>anamnese</a:t>
            </a:r>
            <a:r>
              <a:rPr lang="nl-NL" sz="2000" dirty="0"/>
              <a:t> (ziektegeschiedenis) om naar een stoornis of verstoring te kijken</a:t>
            </a:r>
          </a:p>
          <a:p>
            <a:pPr marL="0" indent="0">
              <a:buNone/>
            </a:pPr>
            <a:endParaRPr lang="nl-NL" sz="2000" dirty="0"/>
          </a:p>
          <a:p>
            <a:pPr>
              <a:buFont typeface="Arial" panose="020B0604020202020204" pitchFamily="34" charset="0"/>
              <a:buChar char="•"/>
            </a:pPr>
            <a:r>
              <a:rPr lang="nl-NL" sz="2000" dirty="0"/>
              <a:t> Biologisch</a:t>
            </a:r>
          </a:p>
          <a:p>
            <a:pPr>
              <a:buFont typeface="Arial" panose="020B0604020202020204" pitchFamily="34" charset="0"/>
              <a:buChar char="•"/>
            </a:pPr>
            <a:r>
              <a:rPr lang="nl-NL" sz="2000" dirty="0"/>
              <a:t> Psychologisch</a:t>
            </a:r>
          </a:p>
          <a:p>
            <a:pPr>
              <a:buFont typeface="Arial" panose="020B0604020202020204" pitchFamily="34" charset="0"/>
              <a:buChar char="•"/>
            </a:pPr>
            <a:r>
              <a:rPr lang="nl-NL" sz="2000" dirty="0"/>
              <a:t> Sociaal</a:t>
            </a:r>
          </a:p>
        </p:txBody>
      </p:sp>
      <p:pic>
        <p:nvPicPr>
          <p:cNvPr id="5122" name="Picture 2" descr="Bio-psycho-sociaal model / Wat is PMT? / PMT | PMT praktijk La Vie ...">
            <a:extLst>
              <a:ext uri="{FF2B5EF4-FFF2-40B4-BE49-F238E27FC236}">
                <a16:creationId xmlns:a16="http://schemas.microsoft.com/office/drawing/2014/main" id="{8BA0E2CD-48F8-4C67-9414-1E87B69CB6C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87715" y="640080"/>
            <a:ext cx="5309977"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461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69263-6D25-4A6F-9C02-17622191AFD8}"/>
              </a:ext>
            </a:extLst>
          </p:cNvPr>
          <p:cNvSpPr>
            <a:spLocks noGrp="1"/>
          </p:cNvSpPr>
          <p:nvPr>
            <p:ph type="title"/>
          </p:nvPr>
        </p:nvSpPr>
        <p:spPr/>
        <p:txBody>
          <a:bodyPr/>
          <a:lstStyle/>
          <a:p>
            <a:r>
              <a:rPr lang="nl-NL" dirty="0"/>
              <a:t>BPS-model </a:t>
            </a:r>
            <a:r>
              <a:rPr lang="nl-NL" sz="2400" dirty="0"/>
              <a:t>(Voorbeelden)</a:t>
            </a:r>
          </a:p>
        </p:txBody>
      </p:sp>
      <p:sp>
        <p:nvSpPr>
          <p:cNvPr id="3" name="Tijdelijke aanduiding voor inhoud 2">
            <a:extLst>
              <a:ext uri="{FF2B5EF4-FFF2-40B4-BE49-F238E27FC236}">
                <a16:creationId xmlns:a16="http://schemas.microsoft.com/office/drawing/2014/main" id="{14F98100-0E3B-4E58-8253-4DC46C967840}"/>
              </a:ext>
            </a:extLst>
          </p:cNvPr>
          <p:cNvSpPr>
            <a:spLocks noGrp="1"/>
          </p:cNvSpPr>
          <p:nvPr>
            <p:ph idx="1"/>
          </p:nvPr>
        </p:nvSpPr>
        <p:spPr>
          <a:xfrm>
            <a:off x="1024128" y="2084831"/>
            <a:ext cx="9720071" cy="4325493"/>
          </a:xfrm>
        </p:spPr>
        <p:txBody>
          <a:bodyPr>
            <a:noAutofit/>
          </a:bodyPr>
          <a:lstStyle/>
          <a:p>
            <a:pPr marL="128016" lvl="1" indent="0">
              <a:buNone/>
            </a:pPr>
            <a:r>
              <a:rPr lang="nl-NL" sz="2000" dirty="0">
                <a:solidFill>
                  <a:schemeClr val="accent3"/>
                </a:solidFill>
              </a:rPr>
              <a:t>Biologisch</a:t>
            </a:r>
          </a:p>
          <a:p>
            <a:pPr marL="128016" lvl="1" indent="0">
              <a:buNone/>
            </a:pPr>
            <a:r>
              <a:rPr lang="nl-NL" sz="2000" dirty="0">
                <a:sym typeface="Wingdings"/>
              </a:rPr>
              <a:t>Afwijking in het lichamelijk functioneren (chronische ziekte), invloed medicatie (verminderd libido of lubricatie), ziektegeschiedenis (verminderde energie) en ziektebeeld (aandoening aan het zenuwstelsel)</a:t>
            </a:r>
            <a:endParaRPr lang="nl-NL" sz="2000" dirty="0"/>
          </a:p>
          <a:p>
            <a:pPr marL="128016" lvl="1" indent="0">
              <a:buNone/>
            </a:pPr>
            <a:endParaRPr lang="nl-NL" sz="800" dirty="0"/>
          </a:p>
          <a:p>
            <a:pPr marL="128016" lvl="1" indent="0">
              <a:buNone/>
            </a:pPr>
            <a:r>
              <a:rPr lang="nl-NL" sz="2000" dirty="0">
                <a:solidFill>
                  <a:schemeClr val="accent3"/>
                </a:solidFill>
              </a:rPr>
              <a:t>Psychologisch </a:t>
            </a:r>
            <a:endParaRPr lang="nl-NL" sz="2000" dirty="0">
              <a:solidFill>
                <a:schemeClr val="accent3"/>
              </a:solidFill>
              <a:sym typeface="Wingdings"/>
            </a:endParaRPr>
          </a:p>
          <a:p>
            <a:pPr marL="128016" lvl="1" indent="0">
              <a:buNone/>
            </a:pPr>
            <a:r>
              <a:rPr lang="nl-NL" sz="2000" dirty="0">
                <a:sym typeface="Wingdings"/>
              </a:rPr>
              <a:t>Persoonlijkheid, </a:t>
            </a:r>
            <a:r>
              <a:rPr lang="nl-NL" sz="2000" dirty="0" err="1">
                <a:sym typeface="Wingdings"/>
              </a:rPr>
              <a:t>copingstijl</a:t>
            </a:r>
            <a:r>
              <a:rPr lang="nl-NL" sz="2000" dirty="0">
                <a:sym typeface="Wingdings"/>
              </a:rPr>
              <a:t> (wijze waarop je met problemen omgaat), overtuigingen (normen en waarden rondom seks), co-morbiditeit (meerdere stoornissen/aandoeningen tegelijk), levensgebeurtenissen (stress) en trauma’s (misbruik)</a:t>
            </a:r>
            <a:endParaRPr lang="nl-NL" sz="2000" dirty="0"/>
          </a:p>
          <a:p>
            <a:pPr marL="128016" lvl="1" indent="0">
              <a:buNone/>
            </a:pPr>
            <a:endParaRPr lang="nl-NL" sz="800" dirty="0"/>
          </a:p>
          <a:p>
            <a:pPr marL="128016" lvl="1" indent="0">
              <a:buNone/>
            </a:pPr>
            <a:r>
              <a:rPr lang="nl-NL" sz="2000" dirty="0">
                <a:solidFill>
                  <a:schemeClr val="accent3"/>
                </a:solidFill>
              </a:rPr>
              <a:t>Sociaal </a:t>
            </a:r>
            <a:endParaRPr lang="nl-NL" sz="2000" dirty="0">
              <a:solidFill>
                <a:schemeClr val="accent3"/>
              </a:solidFill>
              <a:sym typeface="Wingdings"/>
            </a:endParaRPr>
          </a:p>
          <a:p>
            <a:pPr marL="128016" lvl="1" indent="0">
              <a:buNone/>
            </a:pPr>
            <a:r>
              <a:rPr lang="nl-NL" sz="2000" dirty="0">
                <a:sym typeface="Wingdings"/>
              </a:rPr>
              <a:t>Welke maatschappelijke en culturele aspecten zijn van belang, is de cliënt in staat relaties aan te gaan en te onderhouden?</a:t>
            </a:r>
          </a:p>
        </p:txBody>
      </p:sp>
    </p:spTree>
    <p:extLst>
      <p:ext uri="{BB962C8B-B14F-4D97-AF65-F5344CB8AC3E}">
        <p14:creationId xmlns:p14="http://schemas.microsoft.com/office/powerpoint/2010/main" val="2971104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1742</Words>
  <Application>Microsoft Office PowerPoint</Application>
  <PresentationFormat>Breedbeeld</PresentationFormat>
  <Paragraphs>150</Paragraphs>
  <Slides>20</Slides>
  <Notes>6</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20</vt:i4>
      </vt:variant>
    </vt:vector>
  </HeadingPairs>
  <TitlesOfParts>
    <vt:vector size="26" baseType="lpstr">
      <vt:lpstr>Arial</vt:lpstr>
      <vt:lpstr>Calibri</vt:lpstr>
      <vt:lpstr>Tw Cen MT</vt:lpstr>
      <vt:lpstr>Tw Cen MT Condensed</vt:lpstr>
      <vt:lpstr>Wingdings 3</vt:lpstr>
      <vt:lpstr>Integraal</vt:lpstr>
      <vt:lpstr>Seksualiteit &amp; Rouw</vt:lpstr>
      <vt:lpstr>Programma</vt:lpstr>
      <vt:lpstr>Terugblik  vorige les</vt:lpstr>
      <vt:lpstr>Kijkopdracht</vt:lpstr>
      <vt:lpstr>Stellingen</vt:lpstr>
      <vt:lpstr>Dilemma</vt:lpstr>
      <vt:lpstr>Stoornis of verstoring (§12.2)</vt:lpstr>
      <vt:lpstr>BPS-model (§12.2)</vt:lpstr>
      <vt:lpstr>BPS-model (Voorbeelden)</vt:lpstr>
      <vt:lpstr>Ongewenste intimiteit &amp; Misbruik (§12.2)</vt:lpstr>
      <vt:lpstr>Begeleidingsvraagstukken (§12.3)</vt:lpstr>
      <vt:lpstr>Seksuele ontwikkeling </vt:lpstr>
      <vt:lpstr>Lichaamsbesef  (verstandelijke beperking)</vt:lpstr>
      <vt:lpstr>Weerbaarheid</vt:lpstr>
      <vt:lpstr>Emotionele ontwikkeling</vt:lpstr>
      <vt:lpstr>Relaties</vt:lpstr>
      <vt:lpstr>Cultuur &amp; Religie</vt:lpstr>
      <vt:lpstr>Praktijkvoorbeeld</vt:lpstr>
      <vt:lpstr>Seksualiteit begeleiden (§12.4)</vt:lpstr>
      <vt:lpstr>Aan de slag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Seksualiteit &amp; Rouw</dc:title>
  <dc:creator>Yvonne van der Meulen</dc:creator>
  <cp:lastModifiedBy>Yvonne van der Meulen</cp:lastModifiedBy>
  <cp:revision>1</cp:revision>
  <dcterms:created xsi:type="dcterms:W3CDTF">2020-05-13T19:29:45Z</dcterms:created>
  <dcterms:modified xsi:type="dcterms:W3CDTF">2020-05-13T20:19:36Z</dcterms:modified>
</cp:coreProperties>
</file>